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8288000" cy="10287000"/>
  <p:notesSz cx="6858000" cy="9144000"/>
  <p:embeddedFontLst>
    <p:embeddedFont>
      <p:font typeface="Bryndan Write" panose="020B0604020202020204" charset="0"/>
      <p:regular r:id="rId60"/>
    </p:embeddedFont>
    <p:embeddedFont>
      <p:font typeface="Canva Sans" panose="020B0604020202020204" charset="0"/>
      <p:regular r:id="rId61"/>
    </p:embeddedFont>
    <p:embeddedFont>
      <p:font typeface="Canva Sans Bold" panose="020B0604020202020204" charset="0"/>
      <p:regular r:id="rId62"/>
    </p:embeddedFont>
    <p:embeddedFont>
      <p:font typeface="Canva Sans Italics" panose="020B0604020202020204" charset="0"/>
      <p:regular r:id="rId63"/>
    </p:embeddedFont>
    <p:embeddedFont>
      <p:font typeface="DejaVu Serif Bold" panose="020B0604020202020204" charset="0"/>
      <p:regular r:id="rId64"/>
    </p:embeddedFont>
    <p:embeddedFont>
      <p:font typeface="Montserrat Classic Bold" panose="020B0604020202020204" charset="0"/>
      <p:regular r:id="rId65"/>
    </p:embeddedFont>
    <p:embeddedFont>
      <p:font typeface="Noto Sans Bold" panose="020B0604020202020204" charset="0"/>
      <p:regular r:id="rId66"/>
    </p:embeddedFont>
    <p:embeddedFont>
      <p:font typeface="Noto Serif Display" panose="020B0604020202020204"/>
      <p:regular r:id="rId67"/>
    </p:embeddedFont>
    <p:embeddedFont>
      <p:font typeface="Noto Serif Display Bold" panose="020B0604020202020204"/>
      <p:regular r:id="rId68"/>
    </p:embeddedFont>
    <p:embeddedFont>
      <p:font typeface="Open Sans Bold" panose="020B0604020202020204" charset="0"/>
      <p:regular r:id="rId69"/>
    </p:embeddedFont>
    <p:embeddedFont>
      <p:font typeface="Times New Roman Bold" panose="02020803070505020304" pitchFamily="18" charset="0"/>
      <p:regular r:id="rId70"/>
      <p:bold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sv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sv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1.jpeg"/><Relationship Id="rId16"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1.png"/><Relationship Id="rId12" Type="http://schemas.openxmlformats.org/officeDocument/2006/relationships/image" Target="../media/image70.svg"/><Relationship Id="rId2" Type="http://schemas.openxmlformats.org/officeDocument/2006/relationships/image" Target="../media/image1.jpeg"/><Relationship Id="rId16"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75.png"/><Relationship Id="rId10" Type="http://schemas.openxmlformats.org/officeDocument/2006/relationships/image" Target="../media/image68.svg"/><Relationship Id="rId4" Type="http://schemas.openxmlformats.org/officeDocument/2006/relationships/image" Target="../media/image72.svg"/><Relationship Id="rId9" Type="http://schemas.openxmlformats.org/officeDocument/2006/relationships/image" Target="../media/image67.png"/><Relationship Id="rId14" Type="http://schemas.openxmlformats.org/officeDocument/2006/relationships/image" Target="../media/image74.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1925" y="0"/>
                  </a:moveTo>
                  <a:lnTo>
                    <a:pt x="4262801" y="0"/>
                  </a:lnTo>
                  <a:cubicBezTo>
                    <a:pt x="4269387" y="0"/>
                    <a:pt x="4274726" y="5339"/>
                    <a:pt x="4274726" y="11925"/>
                  </a:cubicBezTo>
                  <a:lnTo>
                    <a:pt x="4274726" y="2155542"/>
                  </a:lnTo>
                  <a:cubicBezTo>
                    <a:pt x="4274726" y="2162128"/>
                    <a:pt x="4269387" y="2167467"/>
                    <a:pt x="4262801" y="2167467"/>
                  </a:cubicBezTo>
                  <a:lnTo>
                    <a:pt x="11925" y="2167467"/>
                  </a:lnTo>
                  <a:cubicBezTo>
                    <a:pt x="5339" y="2167467"/>
                    <a:pt x="0" y="2162128"/>
                    <a:pt x="0" y="2155542"/>
                  </a:cubicBezTo>
                  <a:lnTo>
                    <a:pt x="0" y="11925"/>
                  </a:lnTo>
                  <a:cubicBezTo>
                    <a:pt x="0" y="5339"/>
                    <a:pt x="5339" y="0"/>
                    <a:pt x="11925" y="0"/>
                  </a:cubicBezTo>
                  <a:close/>
                </a:path>
              </a:pathLst>
            </a:custGeom>
            <a:solidFill>
              <a:srgbClr val="000000">
                <a:alpha val="0"/>
              </a:srgbClr>
            </a:solidFill>
            <a:ln w="19050" cap="rnd">
              <a:solidFill>
                <a:srgbClr val="000000"/>
              </a:solidFill>
              <a:prstDash val="solid"/>
              <a:round/>
            </a:ln>
          </p:spPr>
          <p:txBody>
            <a:bodyPr/>
            <a:lstStyle/>
            <a:p>
              <a:endParaRPr lang="en-US"/>
            </a:p>
          </p:txBody>
        </p:sp>
        <p:sp>
          <p:nvSpPr>
            <p:cNvPr id="5" name="TextBox 5"/>
            <p:cNvSpPr txBox="1"/>
            <p:nvPr/>
          </p:nvSpPr>
          <p:spPr>
            <a:xfrm>
              <a:off x="0" y="-57150"/>
              <a:ext cx="4274726" cy="2224617"/>
            </a:xfrm>
            <a:prstGeom prst="rect">
              <a:avLst/>
            </a:prstGeom>
          </p:spPr>
          <p:txBody>
            <a:bodyPr lIns="50800" tIns="50800" rIns="50800" bIns="50800" rtlCol="0" anchor="ctr"/>
            <a:lstStyle/>
            <a:p>
              <a:pPr algn="ctr">
                <a:lnSpc>
                  <a:spcPts val="3150"/>
                </a:lnSpc>
              </a:pPr>
              <a:endParaRPr/>
            </a:p>
          </p:txBody>
        </p:sp>
      </p:grpSp>
      <p:sp>
        <p:nvSpPr>
          <p:cNvPr id="6" name="TextBox 6"/>
          <p:cNvSpPr txBox="1"/>
          <p:nvPr/>
        </p:nvSpPr>
        <p:spPr>
          <a:xfrm>
            <a:off x="6247200" y="6186141"/>
            <a:ext cx="5793600" cy="646430"/>
          </a:xfrm>
          <a:prstGeom prst="rect">
            <a:avLst/>
          </a:prstGeom>
        </p:spPr>
        <p:txBody>
          <a:bodyPr lIns="0" tIns="0" rIns="0" bIns="0" rtlCol="0" anchor="t">
            <a:spAutoFit/>
          </a:bodyPr>
          <a:lstStyle/>
          <a:p>
            <a:pPr marL="0" lvl="0" indent="0" algn="ctr">
              <a:lnSpc>
                <a:spcPts val="5320"/>
              </a:lnSpc>
            </a:pPr>
            <a:r>
              <a:rPr lang="en-US" sz="3800" b="1" dirty="0">
                <a:solidFill>
                  <a:srgbClr val="FFF197"/>
                </a:solidFill>
                <a:latin typeface="Noto Sans Bold"/>
                <a:ea typeface="Noto Sans Bold"/>
                <a:cs typeface="Noto Sans Bold"/>
                <a:sym typeface="Noto Sans Bold"/>
              </a:rPr>
              <a:t>NT140.P11.ATTT</a:t>
            </a:r>
          </a:p>
        </p:txBody>
      </p:sp>
      <p:sp>
        <p:nvSpPr>
          <p:cNvPr id="7" name="TextBox 7"/>
          <p:cNvSpPr txBox="1"/>
          <p:nvPr/>
        </p:nvSpPr>
        <p:spPr>
          <a:xfrm>
            <a:off x="2560629" y="6964375"/>
            <a:ext cx="12240611" cy="646430"/>
          </a:xfrm>
          <a:prstGeom prst="rect">
            <a:avLst/>
          </a:prstGeom>
        </p:spPr>
        <p:txBody>
          <a:bodyPr lIns="0" tIns="0" rIns="0" bIns="0" rtlCol="0" anchor="t">
            <a:spAutoFit/>
          </a:bodyPr>
          <a:lstStyle/>
          <a:p>
            <a:pPr marL="0" lvl="0" indent="0" algn="ctr">
              <a:lnSpc>
                <a:spcPts val="5320"/>
              </a:lnSpc>
            </a:pPr>
            <a:r>
              <a:rPr lang="en-US" sz="3800" b="1" dirty="0" err="1">
                <a:solidFill>
                  <a:srgbClr val="FFF197"/>
                </a:solidFill>
                <a:latin typeface="Noto Sans Bold"/>
                <a:ea typeface="Noto Sans Bold"/>
                <a:cs typeface="Noto Sans Bold"/>
                <a:sym typeface="Noto Sans Bold"/>
              </a:rPr>
              <a:t>Giáo</a:t>
            </a:r>
            <a:r>
              <a:rPr lang="en-US" sz="3800" b="1" dirty="0">
                <a:solidFill>
                  <a:srgbClr val="FFF197"/>
                </a:solidFill>
                <a:latin typeface="Noto Sans Bold"/>
                <a:ea typeface="Noto Sans Bold"/>
                <a:cs typeface="Noto Sans Bold"/>
                <a:sym typeface="Noto Sans Bold"/>
              </a:rPr>
              <a:t> Viên </a:t>
            </a:r>
            <a:r>
              <a:rPr lang="en-US" sz="3800" b="1" dirty="0" err="1">
                <a:solidFill>
                  <a:srgbClr val="FFF197"/>
                </a:solidFill>
                <a:latin typeface="Noto Sans Bold"/>
                <a:ea typeface="Noto Sans Bold"/>
                <a:cs typeface="Noto Sans Bold"/>
                <a:sym typeface="Noto Sans Bold"/>
              </a:rPr>
              <a:t>Hướng</a:t>
            </a:r>
            <a:r>
              <a:rPr lang="en-US" sz="3800" b="1" dirty="0">
                <a:solidFill>
                  <a:srgbClr val="FFF197"/>
                </a:solidFill>
                <a:latin typeface="Noto Sans Bold"/>
                <a:ea typeface="Noto Sans Bold"/>
                <a:cs typeface="Noto Sans Bold"/>
                <a:sym typeface="Noto Sans Bold"/>
              </a:rPr>
              <a:t> </a:t>
            </a:r>
            <a:r>
              <a:rPr lang="en-US" sz="3800" b="1" dirty="0" err="1">
                <a:solidFill>
                  <a:srgbClr val="FFF197"/>
                </a:solidFill>
                <a:latin typeface="Noto Sans Bold"/>
                <a:ea typeface="Noto Sans Bold"/>
                <a:cs typeface="Noto Sans Bold"/>
                <a:sym typeface="Noto Sans Bold"/>
              </a:rPr>
              <a:t>Dẫn</a:t>
            </a:r>
            <a:r>
              <a:rPr lang="en-US" sz="3800" b="1" dirty="0">
                <a:solidFill>
                  <a:srgbClr val="FFF197"/>
                </a:solidFill>
                <a:latin typeface="Noto Sans Bold"/>
                <a:ea typeface="Noto Sans Bold"/>
                <a:cs typeface="Noto Sans Bold"/>
                <a:sym typeface="Noto Sans Bold"/>
              </a:rPr>
              <a:t>: </a:t>
            </a:r>
            <a:r>
              <a:rPr lang="en-US" sz="3800" b="1" dirty="0" err="1">
                <a:solidFill>
                  <a:srgbClr val="FFF197"/>
                </a:solidFill>
                <a:latin typeface="Noto Sans Bold"/>
                <a:ea typeface="Noto Sans Bold"/>
                <a:cs typeface="Noto Sans Bold"/>
                <a:sym typeface="Noto Sans Bold"/>
              </a:rPr>
              <a:t>ThS.Nghi</a:t>
            </a:r>
            <a:r>
              <a:rPr lang="en-US" sz="3800" b="1" dirty="0">
                <a:solidFill>
                  <a:srgbClr val="FFF197"/>
                </a:solidFill>
                <a:latin typeface="Noto Sans Bold"/>
                <a:ea typeface="Noto Sans Bold"/>
                <a:cs typeface="Noto Sans Bold"/>
                <a:sym typeface="Noto Sans Bold"/>
              </a:rPr>
              <a:t> Hoàng Khoa</a:t>
            </a:r>
          </a:p>
        </p:txBody>
      </p:sp>
      <p:sp>
        <p:nvSpPr>
          <p:cNvPr id="8" name="TextBox 8"/>
          <p:cNvSpPr txBox="1"/>
          <p:nvPr/>
        </p:nvSpPr>
        <p:spPr>
          <a:xfrm>
            <a:off x="1971406" y="2817595"/>
            <a:ext cx="14170716" cy="2140765"/>
          </a:xfrm>
          <a:prstGeom prst="rect">
            <a:avLst/>
          </a:prstGeom>
        </p:spPr>
        <p:txBody>
          <a:bodyPr lIns="0" tIns="0" rIns="0" bIns="0" rtlCol="0" anchor="t">
            <a:spAutoFit/>
          </a:bodyPr>
          <a:lstStyle/>
          <a:p>
            <a:pPr marL="0" lvl="0" indent="0" algn="ctr">
              <a:lnSpc>
                <a:spcPts val="5570"/>
              </a:lnSpc>
            </a:pPr>
            <a:r>
              <a:rPr lang="en-US" sz="5064" b="1" dirty="0">
                <a:solidFill>
                  <a:srgbClr val="FFF197"/>
                </a:solidFill>
                <a:latin typeface="DejaVu Serif Bold"/>
                <a:ea typeface="DejaVu Serif Bold"/>
                <a:cs typeface="DejaVu Serif Bold"/>
                <a:sym typeface="DejaVu Serif Bold"/>
              </a:rPr>
              <a:t>Hierarchical reinforcement learning for efficient and effective automated penetration testing of large networks</a:t>
            </a:r>
          </a:p>
        </p:txBody>
      </p:sp>
      <p:sp>
        <p:nvSpPr>
          <p:cNvPr id="9" name="TextBox 9"/>
          <p:cNvSpPr txBox="1"/>
          <p:nvPr/>
        </p:nvSpPr>
        <p:spPr>
          <a:xfrm>
            <a:off x="1971406" y="857250"/>
            <a:ext cx="14170716" cy="1566544"/>
          </a:xfrm>
          <a:prstGeom prst="rect">
            <a:avLst/>
          </a:prstGeom>
        </p:spPr>
        <p:txBody>
          <a:bodyPr lIns="0" tIns="0" rIns="0" bIns="0" rtlCol="0" anchor="t">
            <a:spAutoFit/>
          </a:bodyPr>
          <a:lstStyle/>
          <a:p>
            <a:pPr algn="ctr">
              <a:lnSpc>
                <a:spcPts val="12880"/>
              </a:lnSpc>
            </a:pPr>
            <a:r>
              <a:rPr lang="en-US" sz="9200" b="1" dirty="0">
                <a:solidFill>
                  <a:srgbClr val="FFF197"/>
                </a:solidFill>
                <a:latin typeface="Noto Sans Bold"/>
                <a:ea typeface="Noto Sans Bold"/>
                <a:cs typeface="Noto Sans Bold"/>
                <a:sym typeface="Noto Sans Bold"/>
              </a:rPr>
              <a:t>BÁO CÁO ĐỒ ÁN</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197"/>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697564" y="2229916"/>
            <a:ext cx="16230600" cy="468629"/>
          </a:xfrm>
          <a:prstGeom prst="rect">
            <a:avLst/>
          </a:prstGeom>
        </p:spPr>
        <p:txBody>
          <a:bodyPr lIns="0" tIns="0" rIns="0" bIns="0" rtlCol="0" anchor="t">
            <a:spAutoFit/>
          </a:bodyPr>
          <a:lstStyle/>
          <a:p>
            <a:pPr marL="0" lvl="0" indent="0" algn="l">
              <a:lnSpc>
                <a:spcPts val="3419"/>
              </a:lnSpc>
              <a:spcBef>
                <a:spcPct val="0"/>
              </a:spcBef>
            </a:pPr>
            <a:r>
              <a:rPr lang="en-US" sz="3799" b="1" u="none" strike="noStrike">
                <a:solidFill>
                  <a:srgbClr val="FFFFFF"/>
                </a:solidFill>
                <a:latin typeface="Canva Sans Bold"/>
                <a:ea typeface="Canva Sans Bold"/>
                <a:cs typeface="Canva Sans Bold"/>
                <a:sym typeface="Canva Sans Bold"/>
              </a:rPr>
              <a:t>CÁC THÀNH PHẦN CHÍNH</a:t>
            </a:r>
          </a:p>
        </p:txBody>
      </p:sp>
      <p:sp>
        <p:nvSpPr>
          <p:cNvPr id="4" name="TextBox 4"/>
          <p:cNvSpPr txBox="1"/>
          <p:nvPr/>
        </p:nvSpPr>
        <p:spPr>
          <a:xfrm>
            <a:off x="697564" y="3444148"/>
            <a:ext cx="6636036" cy="5229225"/>
          </a:xfrm>
          <a:prstGeom prst="rect">
            <a:avLst/>
          </a:prstGeom>
        </p:spPr>
        <p:txBody>
          <a:bodyPr lIns="0" tIns="0" rIns="0" bIns="0" rtlCol="0" anchor="t">
            <a:spAutoFit/>
          </a:bodyPr>
          <a:lstStyle/>
          <a:p>
            <a:pPr marL="755649" lvl="1" indent="-377824" algn="l">
              <a:lnSpc>
                <a:spcPts val="4199"/>
              </a:lnSpc>
              <a:buFont typeface="Arial"/>
              <a:buChar char="•"/>
            </a:pPr>
            <a:r>
              <a:rPr lang="en-US" sz="3499">
                <a:solidFill>
                  <a:srgbClr val="FFFFFF"/>
                </a:solidFill>
                <a:latin typeface="Canva Sans"/>
                <a:ea typeface="Canva Sans"/>
                <a:cs typeface="Canva Sans"/>
                <a:sym typeface="Canva Sans"/>
              </a:rPr>
              <a:t>Agent: Đối tượng thực hiện hành động trong môi trường</a:t>
            </a:r>
          </a:p>
          <a:p>
            <a:pPr marL="755649" lvl="1" indent="-377824" algn="l">
              <a:lnSpc>
                <a:spcPts val="4199"/>
              </a:lnSpc>
              <a:buFont typeface="Arial"/>
              <a:buChar char="•"/>
            </a:pPr>
            <a:r>
              <a:rPr lang="en-US" sz="3499">
                <a:solidFill>
                  <a:srgbClr val="FFFFFF"/>
                </a:solidFill>
                <a:latin typeface="Canva Sans"/>
                <a:ea typeface="Canva Sans"/>
                <a:cs typeface="Canva Sans"/>
                <a:sym typeface="Canva Sans"/>
              </a:rPr>
              <a:t>Environment: Nơi mà agent hoạt động; cung cấp trạng thái và phần thưởng cho agent</a:t>
            </a:r>
          </a:p>
          <a:p>
            <a:pPr marL="755649" lvl="1" indent="-377824" algn="l">
              <a:lnSpc>
                <a:spcPts val="4199"/>
              </a:lnSpc>
              <a:buFont typeface="Arial"/>
              <a:buChar char="•"/>
            </a:pPr>
            <a:r>
              <a:rPr lang="en-US" sz="3499">
                <a:solidFill>
                  <a:srgbClr val="FFFFFF"/>
                </a:solidFill>
                <a:latin typeface="Canva Sans"/>
                <a:ea typeface="Canva Sans"/>
                <a:cs typeface="Canva Sans"/>
                <a:sym typeface="Canva Sans"/>
              </a:rPr>
              <a:t>State: Thông tin hiện tại về môi trường mà agent sử dụng để ra quyết định.</a:t>
            </a:r>
          </a:p>
        </p:txBody>
      </p:sp>
      <p:grpSp>
        <p:nvGrpSpPr>
          <p:cNvPr id="5" name="Group 5"/>
          <p:cNvGrpSpPr/>
          <p:nvPr/>
        </p:nvGrpSpPr>
        <p:grpSpPr>
          <a:xfrm>
            <a:off x="8184103" y="1589643"/>
            <a:ext cx="9215911" cy="3144248"/>
            <a:chOff x="0" y="0"/>
            <a:chExt cx="12287881" cy="4192330"/>
          </a:xfrm>
        </p:grpSpPr>
        <p:pic>
          <p:nvPicPr>
            <p:cNvPr id="6" name="Picture 6"/>
            <p:cNvPicPr>
              <a:picLocks noChangeAspect="1"/>
            </p:cNvPicPr>
            <p:nvPr/>
          </p:nvPicPr>
          <p:blipFill>
            <a:blip r:embed="rId3"/>
            <a:srcRect t="5691" b="5691"/>
            <a:stretch>
              <a:fillRect/>
            </a:stretch>
          </p:blipFill>
          <p:spPr>
            <a:xfrm>
              <a:off x="0" y="0"/>
              <a:ext cx="12287881" cy="4192330"/>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10</a:t>
            </a:r>
          </a:p>
        </p:txBody>
      </p:sp>
      <p:sp>
        <p:nvSpPr>
          <p:cNvPr id="8" name="TextBox 8"/>
          <p:cNvSpPr txBox="1"/>
          <p:nvPr/>
        </p:nvSpPr>
        <p:spPr>
          <a:xfrm>
            <a:off x="291679" y="348926"/>
            <a:ext cx="11818439" cy="1040137"/>
          </a:xfrm>
          <a:prstGeom prst="rect">
            <a:avLst/>
          </a:prstGeom>
        </p:spPr>
        <p:txBody>
          <a:bodyPr lIns="0" tIns="0" rIns="0" bIns="0" rtlCol="0" anchor="t">
            <a:spAutoFit/>
          </a:bodyPr>
          <a:lstStyle/>
          <a:p>
            <a:pPr marL="0" lvl="0" indent="0" algn="l">
              <a:lnSpc>
                <a:spcPts val="7980"/>
              </a:lnSpc>
            </a:pPr>
            <a:r>
              <a:rPr lang="en-US" sz="7600" b="1">
                <a:solidFill>
                  <a:srgbClr val="02C1C2"/>
                </a:solidFill>
                <a:latin typeface="Canva Sans Bold"/>
                <a:ea typeface="Canva Sans Bold"/>
                <a:cs typeface="Canva Sans Bold"/>
                <a:sym typeface="Canva Sans Bold"/>
              </a:rPr>
              <a:t>II. Mục tiêu nghiên cứu</a:t>
            </a:r>
          </a:p>
        </p:txBody>
      </p:sp>
      <p:sp>
        <p:nvSpPr>
          <p:cNvPr id="9" name="TextBox 9"/>
          <p:cNvSpPr txBox="1"/>
          <p:nvPr/>
        </p:nvSpPr>
        <p:spPr>
          <a:xfrm>
            <a:off x="8526776" y="5609498"/>
            <a:ext cx="7998568" cy="3063875"/>
          </a:xfrm>
          <a:prstGeom prst="rect">
            <a:avLst/>
          </a:prstGeom>
        </p:spPr>
        <p:txBody>
          <a:bodyPr lIns="0" tIns="0" rIns="0" bIns="0" rtlCol="0" anchor="t">
            <a:spAutoFit/>
          </a:bodyPr>
          <a:lstStyle/>
          <a:p>
            <a:pPr marL="755649" lvl="1" indent="-377824" algn="l">
              <a:lnSpc>
                <a:spcPts val="4899"/>
              </a:lnSpc>
              <a:buFont typeface="Arial"/>
              <a:buChar char="•"/>
            </a:pPr>
            <a:r>
              <a:rPr lang="en-US" sz="3499">
                <a:solidFill>
                  <a:srgbClr val="FFFFFF"/>
                </a:solidFill>
                <a:latin typeface="Canva Sans"/>
                <a:ea typeface="Canva Sans"/>
                <a:cs typeface="Canva Sans"/>
                <a:sym typeface="Canva Sans"/>
              </a:rPr>
              <a:t>Action: Các hành động mà agent có thể thực hiện</a:t>
            </a:r>
          </a:p>
          <a:p>
            <a:pPr marL="755649" lvl="1" indent="-377824" algn="l">
              <a:lnSpc>
                <a:spcPts val="4899"/>
              </a:lnSpc>
              <a:buFont typeface="Arial"/>
              <a:buChar char="•"/>
            </a:pPr>
            <a:r>
              <a:rPr lang="en-US" sz="3499">
                <a:solidFill>
                  <a:srgbClr val="FFFFFF"/>
                </a:solidFill>
                <a:latin typeface="Canva Sans"/>
                <a:ea typeface="Canva Sans"/>
                <a:cs typeface="Canva Sans"/>
                <a:sym typeface="Canva Sans"/>
              </a:rPr>
              <a:t>Reward: Phản hồi từ môi trường về hành động của agent. có thể là tốt hay xấu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8116837" y="2560666"/>
            <a:ext cx="9284445" cy="6272424"/>
            <a:chOff x="0" y="0"/>
            <a:chExt cx="12379261" cy="8363232"/>
          </a:xfrm>
        </p:grpSpPr>
        <p:pic>
          <p:nvPicPr>
            <p:cNvPr id="4" name="Picture 4"/>
            <p:cNvPicPr>
              <a:picLocks noChangeAspect="1"/>
            </p:cNvPicPr>
            <p:nvPr/>
          </p:nvPicPr>
          <p:blipFill>
            <a:blip r:embed="rId3"/>
            <a:srcRect t="13551" b="13551"/>
            <a:stretch>
              <a:fillRect/>
            </a:stretch>
          </p:blipFill>
          <p:spPr>
            <a:xfrm>
              <a:off x="0" y="0"/>
              <a:ext cx="12379261" cy="8363232"/>
            </a:xfrm>
            <a:prstGeom prst="rect">
              <a:avLst/>
            </a:prstGeom>
          </p:spPr>
        </p:pic>
      </p:grpSp>
      <p:sp>
        <p:nvSpPr>
          <p:cNvPr id="5" name="TextBox 5"/>
          <p:cNvSpPr txBox="1"/>
          <p:nvPr/>
        </p:nvSpPr>
        <p:spPr>
          <a:xfrm>
            <a:off x="737153" y="3510003"/>
            <a:ext cx="7143429" cy="3200319"/>
          </a:xfrm>
          <a:prstGeom prst="rect">
            <a:avLst/>
          </a:prstGeom>
        </p:spPr>
        <p:txBody>
          <a:bodyPr lIns="0" tIns="0" rIns="0" bIns="0" rtlCol="0" anchor="t">
            <a:spAutoFit/>
          </a:bodyPr>
          <a:lstStyle/>
          <a:p>
            <a:pPr algn="l">
              <a:lnSpc>
                <a:spcPts val="5118"/>
              </a:lnSpc>
            </a:pPr>
            <a:r>
              <a:rPr lang="en-US" sz="3656">
                <a:solidFill>
                  <a:srgbClr val="FFFFFF"/>
                </a:solidFill>
                <a:latin typeface="Canva Sans"/>
                <a:ea typeface="Canva Sans"/>
                <a:cs typeface="Canva Sans"/>
                <a:sym typeface="Canva Sans"/>
              </a:rPr>
              <a:t>POMDP là một mô hình lý thuyết cho các quyết định trong môi trường mà agent không thể quan sát đầy đủ trạng thái của môi trường. </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11</a:t>
            </a:r>
          </a:p>
        </p:txBody>
      </p:sp>
      <p:sp>
        <p:nvSpPr>
          <p:cNvPr id="7" name="TextBox 7"/>
          <p:cNvSpPr txBox="1"/>
          <p:nvPr/>
        </p:nvSpPr>
        <p:spPr>
          <a:xfrm>
            <a:off x="1264414" y="491687"/>
            <a:ext cx="15759172" cy="1628775"/>
          </a:xfrm>
          <a:prstGeom prst="rect">
            <a:avLst/>
          </a:prstGeom>
        </p:spPr>
        <p:txBody>
          <a:bodyPr lIns="0" tIns="0" rIns="0" bIns="0" rtlCol="0" anchor="t">
            <a:spAutoFit/>
          </a:bodyPr>
          <a:lstStyle/>
          <a:p>
            <a:pPr marL="0" lvl="0" indent="0" algn="l">
              <a:lnSpc>
                <a:spcPts val="6300"/>
              </a:lnSpc>
            </a:pPr>
            <a:r>
              <a:rPr lang="en-US" sz="6000" b="1">
                <a:solidFill>
                  <a:srgbClr val="02C1C2"/>
                </a:solidFill>
                <a:latin typeface="Canva Sans Bold"/>
                <a:ea typeface="Canva Sans Bold"/>
                <a:cs typeface="Canva Sans Bold"/>
                <a:sym typeface="Canva Sans Bold"/>
              </a:rPr>
              <a:t>Partially Observable Markov Decision Process (POMDP)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12</a:t>
            </a:r>
          </a:p>
        </p:txBody>
      </p:sp>
      <p:sp>
        <p:nvSpPr>
          <p:cNvPr id="4" name="TextBox 4"/>
          <p:cNvSpPr txBox="1"/>
          <p:nvPr/>
        </p:nvSpPr>
        <p:spPr>
          <a:xfrm>
            <a:off x="617218" y="2621915"/>
            <a:ext cx="6799623" cy="6938010"/>
          </a:xfrm>
          <a:prstGeom prst="rect">
            <a:avLst/>
          </a:prstGeom>
        </p:spPr>
        <p:txBody>
          <a:bodyPr lIns="0" tIns="0" rIns="0" bIns="0" rtlCol="0" anchor="t">
            <a:spAutoFit/>
          </a:bodyPr>
          <a:lstStyle/>
          <a:p>
            <a:pPr marL="647700" lvl="1" indent="-323850" algn="l">
              <a:lnSpc>
                <a:spcPts val="4620"/>
              </a:lnSpc>
              <a:buFont typeface="Arial"/>
              <a:buChar char="•"/>
            </a:pPr>
            <a:r>
              <a:rPr lang="en-US" sz="3000">
                <a:solidFill>
                  <a:srgbClr val="FFFFFF"/>
                </a:solidFill>
                <a:latin typeface="Canva Sans"/>
                <a:ea typeface="Canva Sans"/>
                <a:cs typeface="Canva Sans"/>
                <a:sym typeface="Canva Sans"/>
              </a:rPr>
              <a:t>States (S): Một tập hợp hữu hạn các trạng thái biểu diễn tất cả các điều kiện có thể xảy ra trong hệ thống.</a:t>
            </a:r>
          </a:p>
          <a:p>
            <a:pPr algn="l">
              <a:lnSpc>
                <a:spcPts val="4620"/>
              </a:lnSpc>
            </a:pPr>
            <a:endParaRPr lang="en-US" sz="3000">
              <a:solidFill>
                <a:srgbClr val="FFFFFF"/>
              </a:solidFill>
              <a:latin typeface="Canva Sans"/>
              <a:ea typeface="Canva Sans"/>
              <a:cs typeface="Canva Sans"/>
              <a:sym typeface="Canva Sans"/>
            </a:endParaRPr>
          </a:p>
          <a:p>
            <a:pPr marL="647700" lvl="1" indent="-323850" algn="l">
              <a:lnSpc>
                <a:spcPts val="4620"/>
              </a:lnSpc>
              <a:buFont typeface="Arial"/>
              <a:buChar char="•"/>
            </a:pPr>
            <a:r>
              <a:rPr lang="en-US" sz="3000">
                <a:solidFill>
                  <a:srgbClr val="FFFFFF"/>
                </a:solidFill>
                <a:latin typeface="Canva Sans"/>
                <a:ea typeface="Canva Sans"/>
                <a:cs typeface="Canva Sans"/>
                <a:sym typeface="Canva Sans"/>
              </a:rPr>
              <a:t>Actions (A): Một tập hợp hữu hạn các hành động mà tác nhân có thể thực hiện.</a:t>
            </a:r>
          </a:p>
          <a:p>
            <a:pPr algn="l">
              <a:lnSpc>
                <a:spcPts val="4620"/>
              </a:lnSpc>
            </a:pPr>
            <a:endParaRPr lang="en-US" sz="3000">
              <a:solidFill>
                <a:srgbClr val="FFFFFF"/>
              </a:solidFill>
              <a:latin typeface="Canva Sans"/>
              <a:ea typeface="Canva Sans"/>
              <a:cs typeface="Canva Sans"/>
              <a:sym typeface="Canva Sans"/>
            </a:endParaRPr>
          </a:p>
          <a:p>
            <a:pPr marL="647700" lvl="1" indent="-323850" algn="l">
              <a:lnSpc>
                <a:spcPts val="4620"/>
              </a:lnSpc>
              <a:buFont typeface="Arial"/>
              <a:buChar char="•"/>
            </a:pPr>
            <a:r>
              <a:rPr lang="en-US" sz="3000">
                <a:solidFill>
                  <a:srgbClr val="FFFFFF"/>
                </a:solidFill>
                <a:latin typeface="Canva Sans"/>
                <a:ea typeface="Canva Sans"/>
                <a:cs typeface="Canva Sans"/>
                <a:sym typeface="Canva Sans"/>
              </a:rPr>
              <a:t>Transition Model (T): xác suất chuyển đổi từ trạng thái này sang trang thái khác.</a:t>
            </a:r>
          </a:p>
        </p:txBody>
      </p:sp>
      <p:sp>
        <p:nvSpPr>
          <p:cNvPr id="5" name="TextBox 5"/>
          <p:cNvSpPr txBox="1"/>
          <p:nvPr/>
        </p:nvSpPr>
        <p:spPr>
          <a:xfrm>
            <a:off x="1264414" y="491687"/>
            <a:ext cx="15759172" cy="1628775"/>
          </a:xfrm>
          <a:prstGeom prst="rect">
            <a:avLst/>
          </a:prstGeom>
        </p:spPr>
        <p:txBody>
          <a:bodyPr lIns="0" tIns="0" rIns="0" bIns="0" rtlCol="0" anchor="t">
            <a:spAutoFit/>
          </a:bodyPr>
          <a:lstStyle/>
          <a:p>
            <a:pPr marL="0" lvl="0" indent="0" algn="l">
              <a:lnSpc>
                <a:spcPts val="6300"/>
              </a:lnSpc>
            </a:pPr>
            <a:r>
              <a:rPr lang="en-US" sz="6000" b="1">
                <a:solidFill>
                  <a:srgbClr val="02C1C2"/>
                </a:solidFill>
                <a:latin typeface="Canva Sans Bold"/>
                <a:ea typeface="Canva Sans Bold"/>
                <a:cs typeface="Canva Sans Bold"/>
                <a:sym typeface="Canva Sans Bold"/>
              </a:rPr>
              <a:t>Partially Observable Markov Decision Process (POMDP)</a:t>
            </a:r>
          </a:p>
        </p:txBody>
      </p:sp>
      <p:grpSp>
        <p:nvGrpSpPr>
          <p:cNvPr id="6" name="Group 6"/>
          <p:cNvGrpSpPr/>
          <p:nvPr/>
        </p:nvGrpSpPr>
        <p:grpSpPr>
          <a:xfrm>
            <a:off x="8075730" y="3416493"/>
            <a:ext cx="9977507" cy="5303409"/>
            <a:chOff x="0" y="0"/>
            <a:chExt cx="13303343" cy="7071212"/>
          </a:xfrm>
        </p:grpSpPr>
        <p:pic>
          <p:nvPicPr>
            <p:cNvPr id="7" name="Picture 7"/>
            <p:cNvPicPr>
              <a:picLocks noChangeAspect="1"/>
            </p:cNvPicPr>
            <p:nvPr/>
          </p:nvPicPr>
          <p:blipFill>
            <a:blip r:embed="rId3"/>
            <a:srcRect t="3373" b="3373"/>
            <a:stretch>
              <a:fillRect/>
            </a:stretch>
          </p:blipFill>
          <p:spPr>
            <a:xfrm>
              <a:off x="0" y="0"/>
              <a:ext cx="13303343" cy="7071212"/>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2C1C2"/>
                </a:solidFill>
                <a:latin typeface="Noto Serif Display"/>
                <a:ea typeface="Noto Serif Display"/>
                <a:cs typeface="Noto Serif Display"/>
                <a:sym typeface="Noto Serif Display"/>
              </a:rPr>
              <a:t>13</a:t>
            </a:r>
          </a:p>
        </p:txBody>
      </p:sp>
      <p:sp>
        <p:nvSpPr>
          <p:cNvPr id="4" name="TextBox 4"/>
          <p:cNvSpPr txBox="1"/>
          <p:nvPr/>
        </p:nvSpPr>
        <p:spPr>
          <a:xfrm>
            <a:off x="457200" y="2612149"/>
            <a:ext cx="6354149" cy="6356985"/>
          </a:xfrm>
          <a:prstGeom prst="rect">
            <a:avLst/>
          </a:prstGeom>
        </p:spPr>
        <p:txBody>
          <a:bodyPr lIns="0" tIns="0" rIns="0" bIns="0" rtlCol="0" anchor="t">
            <a:spAutoFit/>
          </a:bodyPr>
          <a:lstStyle/>
          <a:p>
            <a:pPr marL="647700" lvl="1" indent="-323850" algn="l">
              <a:lnSpc>
                <a:spcPts val="4620"/>
              </a:lnSpc>
              <a:buFont typeface="Arial"/>
              <a:buChar char="•"/>
            </a:pPr>
            <a:r>
              <a:rPr lang="en-US" sz="3000" dirty="0">
                <a:solidFill>
                  <a:srgbClr val="FFFFFF"/>
                </a:solidFill>
                <a:latin typeface="Canva Sans"/>
                <a:ea typeface="Canva Sans"/>
                <a:cs typeface="Canva Sans"/>
                <a:sym typeface="Canva Sans"/>
              </a:rPr>
              <a:t>Observations (O): </a:t>
            </a:r>
            <a:r>
              <a:rPr lang="en-US" sz="3000" dirty="0" err="1">
                <a:solidFill>
                  <a:srgbClr val="FFFFFF"/>
                </a:solidFill>
                <a:latin typeface="Canva Sans"/>
                <a:ea typeface="Canva Sans"/>
                <a:cs typeface="Canva Sans"/>
                <a:sym typeface="Canva Sans"/>
              </a:rPr>
              <a:t>Một</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tập</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hợp</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hữu</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hạn</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các</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quan</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sát</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mà</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tác</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nhân</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có</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thể</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nhận</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thức</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được</a:t>
            </a:r>
            <a:r>
              <a:rPr lang="en-US" sz="3000" dirty="0">
                <a:solidFill>
                  <a:srgbClr val="FFFFFF"/>
                </a:solidFill>
                <a:latin typeface="Canva Sans"/>
                <a:ea typeface="Canva Sans"/>
                <a:cs typeface="Canva Sans"/>
                <a:sym typeface="Canva Sans"/>
              </a:rPr>
              <a:t>.</a:t>
            </a:r>
          </a:p>
          <a:p>
            <a:pPr algn="l">
              <a:lnSpc>
                <a:spcPts val="4620"/>
              </a:lnSpc>
            </a:pPr>
            <a:endParaRPr lang="en-US" sz="3000" dirty="0">
              <a:solidFill>
                <a:srgbClr val="FFFFFF"/>
              </a:solidFill>
              <a:latin typeface="Canva Sans"/>
              <a:ea typeface="Canva Sans"/>
              <a:cs typeface="Canva Sans"/>
              <a:sym typeface="Canva Sans"/>
            </a:endParaRPr>
          </a:p>
          <a:p>
            <a:pPr marL="647700" lvl="1" indent="-323850" algn="l">
              <a:lnSpc>
                <a:spcPts val="4620"/>
              </a:lnSpc>
              <a:buFont typeface="Arial"/>
              <a:buChar char="•"/>
            </a:pPr>
            <a:r>
              <a:rPr lang="en-US" sz="3000" dirty="0">
                <a:solidFill>
                  <a:srgbClr val="FFFFFF"/>
                </a:solidFill>
                <a:latin typeface="Canva Sans"/>
                <a:ea typeface="Canva Sans"/>
                <a:cs typeface="Canva Sans"/>
                <a:sym typeface="Canva Sans"/>
              </a:rPr>
              <a:t>Rewards (R): </a:t>
            </a:r>
            <a:r>
              <a:rPr lang="en-US" sz="3000" dirty="0" err="1">
                <a:solidFill>
                  <a:srgbClr val="FFFFFF"/>
                </a:solidFill>
                <a:latin typeface="Canva Sans"/>
                <a:ea typeface="Canva Sans"/>
                <a:cs typeface="Canva Sans"/>
                <a:sym typeface="Canva Sans"/>
              </a:rPr>
              <a:t>gán</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một</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giá</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trị</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điểm</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cho</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từng</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hành</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động</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thực</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hiện</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được</a:t>
            </a:r>
            <a:r>
              <a:rPr lang="en-US" sz="3000" dirty="0">
                <a:solidFill>
                  <a:srgbClr val="FFFFFF"/>
                </a:solidFill>
                <a:latin typeface="Canva Sans"/>
                <a:ea typeface="Canva Sans"/>
                <a:cs typeface="Canva Sans"/>
                <a:sym typeface="Canva Sans"/>
              </a:rPr>
              <a:t>.</a:t>
            </a:r>
          </a:p>
          <a:p>
            <a:pPr algn="l">
              <a:lnSpc>
                <a:spcPts val="4620"/>
              </a:lnSpc>
            </a:pPr>
            <a:endParaRPr lang="en-US" sz="3000" dirty="0">
              <a:solidFill>
                <a:srgbClr val="FFFFFF"/>
              </a:solidFill>
              <a:latin typeface="Canva Sans"/>
              <a:ea typeface="Canva Sans"/>
              <a:cs typeface="Canva Sans"/>
              <a:sym typeface="Canva Sans"/>
            </a:endParaRPr>
          </a:p>
          <a:p>
            <a:pPr marL="647700" lvl="1" indent="-323850" algn="l">
              <a:lnSpc>
                <a:spcPts val="4620"/>
              </a:lnSpc>
              <a:buFont typeface="Arial"/>
              <a:buChar char="•"/>
            </a:pPr>
            <a:r>
              <a:rPr lang="en-US" sz="3000" dirty="0">
                <a:solidFill>
                  <a:srgbClr val="FFFFFF"/>
                </a:solidFill>
                <a:latin typeface="Canva Sans"/>
                <a:ea typeface="Canva Sans"/>
                <a:cs typeface="Canva Sans"/>
                <a:sym typeface="Canva Sans"/>
              </a:rPr>
              <a:t>Belief State (B): </a:t>
            </a:r>
            <a:r>
              <a:rPr lang="en-US" sz="3000" dirty="0" err="1">
                <a:solidFill>
                  <a:srgbClr val="FFFFFF"/>
                </a:solidFill>
                <a:latin typeface="Canva Sans"/>
                <a:ea typeface="Canva Sans"/>
                <a:cs typeface="Canva Sans"/>
                <a:sym typeface="Canva Sans"/>
              </a:rPr>
              <a:t>phân</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bố</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xác</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suất</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trên</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tất</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cả</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các</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trạng</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thái</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có</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thể</a:t>
            </a:r>
            <a:r>
              <a:rPr lang="en-US" sz="3000" dirty="0">
                <a:solidFill>
                  <a:srgbClr val="FFFFFF"/>
                </a:solidFill>
                <a:latin typeface="Canva Sans"/>
                <a:ea typeface="Canva Sans"/>
                <a:cs typeface="Canva Sans"/>
                <a:sym typeface="Canva Sans"/>
              </a:rPr>
              <a:t> </a:t>
            </a:r>
            <a:r>
              <a:rPr lang="en-US" sz="3000" dirty="0" err="1">
                <a:solidFill>
                  <a:srgbClr val="FFFFFF"/>
                </a:solidFill>
                <a:latin typeface="Canva Sans"/>
                <a:ea typeface="Canva Sans"/>
                <a:cs typeface="Canva Sans"/>
                <a:sym typeface="Canva Sans"/>
              </a:rPr>
              <a:t>có</a:t>
            </a:r>
            <a:r>
              <a:rPr lang="en-US" sz="3000" dirty="0">
                <a:solidFill>
                  <a:srgbClr val="FFFFFF"/>
                </a:solidFill>
                <a:latin typeface="Canva Sans"/>
                <a:ea typeface="Canva Sans"/>
                <a:cs typeface="Canva Sans"/>
                <a:sym typeface="Canva Sans"/>
              </a:rPr>
              <a:t>.</a:t>
            </a:r>
          </a:p>
        </p:txBody>
      </p:sp>
      <p:grpSp>
        <p:nvGrpSpPr>
          <p:cNvPr id="5" name="Group 5"/>
          <p:cNvGrpSpPr/>
          <p:nvPr/>
        </p:nvGrpSpPr>
        <p:grpSpPr>
          <a:xfrm>
            <a:off x="8075730" y="3416493"/>
            <a:ext cx="9977507" cy="5303409"/>
            <a:chOff x="0" y="0"/>
            <a:chExt cx="13303343" cy="7071212"/>
          </a:xfrm>
        </p:grpSpPr>
        <p:pic>
          <p:nvPicPr>
            <p:cNvPr id="6" name="Picture 6"/>
            <p:cNvPicPr>
              <a:picLocks noChangeAspect="1"/>
            </p:cNvPicPr>
            <p:nvPr/>
          </p:nvPicPr>
          <p:blipFill>
            <a:blip r:embed="rId3"/>
            <a:srcRect l="13342" r="13342"/>
            <a:stretch>
              <a:fillRect/>
            </a:stretch>
          </p:blipFill>
          <p:spPr>
            <a:xfrm>
              <a:off x="0" y="0"/>
              <a:ext cx="13303343" cy="7071212"/>
            </a:xfrm>
            <a:prstGeom prst="rect">
              <a:avLst/>
            </a:prstGeom>
          </p:spPr>
        </p:pic>
      </p:grpSp>
      <p:grpSp>
        <p:nvGrpSpPr>
          <p:cNvPr id="7" name="Group 7"/>
          <p:cNvGrpSpPr/>
          <p:nvPr/>
        </p:nvGrpSpPr>
        <p:grpSpPr>
          <a:xfrm>
            <a:off x="8075730" y="3416493"/>
            <a:ext cx="9977507" cy="5303409"/>
            <a:chOff x="0" y="0"/>
            <a:chExt cx="13303343" cy="7071212"/>
          </a:xfrm>
        </p:grpSpPr>
        <p:pic>
          <p:nvPicPr>
            <p:cNvPr id="8" name="Picture 8"/>
            <p:cNvPicPr>
              <a:picLocks noChangeAspect="1"/>
            </p:cNvPicPr>
            <p:nvPr/>
          </p:nvPicPr>
          <p:blipFill>
            <a:blip r:embed="rId4"/>
            <a:srcRect t="3373" b="3373"/>
            <a:stretch>
              <a:fillRect/>
            </a:stretch>
          </p:blipFill>
          <p:spPr>
            <a:xfrm>
              <a:off x="0" y="0"/>
              <a:ext cx="13303343" cy="7071212"/>
            </a:xfrm>
            <a:prstGeom prst="rect">
              <a:avLst/>
            </a:prstGeom>
          </p:spPr>
        </p:pic>
      </p:grpSp>
      <p:sp>
        <p:nvSpPr>
          <p:cNvPr id="10" name="TextBox 10"/>
          <p:cNvSpPr txBox="1"/>
          <p:nvPr/>
        </p:nvSpPr>
        <p:spPr>
          <a:xfrm>
            <a:off x="1264414" y="491687"/>
            <a:ext cx="15759172" cy="1628775"/>
          </a:xfrm>
          <a:prstGeom prst="rect">
            <a:avLst/>
          </a:prstGeom>
        </p:spPr>
        <p:txBody>
          <a:bodyPr lIns="0" tIns="0" rIns="0" bIns="0" rtlCol="0" anchor="t">
            <a:spAutoFit/>
          </a:bodyPr>
          <a:lstStyle/>
          <a:p>
            <a:pPr marL="0" lvl="0" indent="0" algn="l">
              <a:lnSpc>
                <a:spcPts val="6300"/>
              </a:lnSpc>
            </a:pPr>
            <a:r>
              <a:rPr lang="en-US" sz="6000" b="1">
                <a:solidFill>
                  <a:srgbClr val="02C1C2"/>
                </a:solidFill>
                <a:latin typeface="Canva Sans Bold"/>
                <a:ea typeface="Canva Sans Bold"/>
                <a:cs typeface="Canva Sans Bold"/>
                <a:sym typeface="Canva Sans Bold"/>
              </a:rPr>
              <a:t>Partially Observable Markov Decision Process (POMDP)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475330" y="233579"/>
            <a:ext cx="15337340" cy="1845051"/>
          </a:xfrm>
          <a:prstGeom prst="rect">
            <a:avLst/>
          </a:prstGeom>
        </p:spPr>
        <p:txBody>
          <a:bodyPr lIns="0" tIns="0" rIns="0" bIns="0" rtlCol="0" anchor="t">
            <a:spAutoFit/>
          </a:bodyPr>
          <a:lstStyle/>
          <a:p>
            <a:pPr algn="ctr">
              <a:lnSpc>
                <a:spcPts val="6639"/>
              </a:lnSpc>
            </a:pPr>
            <a:r>
              <a:rPr lang="en-US" sz="6639" b="1">
                <a:solidFill>
                  <a:srgbClr val="02C1C2"/>
                </a:solidFill>
                <a:latin typeface="Times New Roman Bold"/>
                <a:ea typeface="Times New Roman Bold"/>
                <a:cs typeface="Times New Roman Bold"/>
                <a:sym typeface="Times New Roman Bold"/>
              </a:rPr>
              <a:t>PARTIALLY OBSERVABLE MARKOV DECISION PROCESS (POMDP)</a:t>
            </a:r>
          </a:p>
        </p:txBody>
      </p:sp>
      <p:sp>
        <p:nvSpPr>
          <p:cNvPr id="4" name="TextBox 4"/>
          <p:cNvSpPr txBox="1"/>
          <p:nvPr/>
        </p:nvSpPr>
        <p:spPr>
          <a:xfrm>
            <a:off x="2627808" y="4274503"/>
            <a:ext cx="12290227" cy="1566544"/>
          </a:xfrm>
          <a:prstGeom prst="rect">
            <a:avLst/>
          </a:prstGeom>
        </p:spPr>
        <p:txBody>
          <a:bodyPr lIns="0" tIns="0" rIns="0" bIns="0" rtlCol="0" anchor="t">
            <a:spAutoFit/>
          </a:bodyPr>
          <a:lstStyle/>
          <a:p>
            <a:pPr algn="ctr">
              <a:lnSpc>
                <a:spcPts val="12880"/>
              </a:lnSpc>
            </a:pPr>
            <a:r>
              <a:rPr lang="en-US" sz="9200" b="1">
                <a:solidFill>
                  <a:srgbClr val="02C1C2"/>
                </a:solidFill>
                <a:latin typeface="Noto Sans Bold"/>
                <a:ea typeface="Noto Sans Bold"/>
                <a:cs typeface="Noto Sans Bold"/>
                <a:sym typeface="Noto Sans Bold"/>
              </a:rPr>
              <a:t>Các Hàm Của PDMOP</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2C1C2"/>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831039" y="349250"/>
            <a:ext cx="18264495" cy="679450"/>
          </a:xfrm>
          <a:prstGeom prst="rect">
            <a:avLst/>
          </a:prstGeom>
        </p:spPr>
        <p:txBody>
          <a:bodyPr lIns="0" tIns="0" rIns="0" bIns="0" rtlCol="0" anchor="t">
            <a:spAutoFit/>
          </a:bodyPr>
          <a:lstStyle/>
          <a:p>
            <a:pPr algn="l">
              <a:lnSpc>
                <a:spcPts val="5599"/>
              </a:lnSpc>
            </a:pPr>
            <a:r>
              <a:rPr lang="en-US" sz="3999" b="1">
                <a:solidFill>
                  <a:srgbClr val="02C1C2"/>
                </a:solidFill>
                <a:latin typeface="DejaVu Serif Bold"/>
                <a:ea typeface="DejaVu Serif Bold"/>
                <a:cs typeface="DejaVu Serif Bold"/>
                <a:sym typeface="DejaVu Serif Bold"/>
              </a:rPr>
              <a:t>Hàm Xác Suất Chuyển Trạng Thái Của POMDP</a:t>
            </a:r>
          </a:p>
        </p:txBody>
      </p:sp>
      <p:grpSp>
        <p:nvGrpSpPr>
          <p:cNvPr id="4" name="Group 4"/>
          <p:cNvGrpSpPr/>
          <p:nvPr/>
        </p:nvGrpSpPr>
        <p:grpSpPr>
          <a:xfrm>
            <a:off x="831039" y="1276797"/>
            <a:ext cx="9977507" cy="1295229"/>
            <a:chOff x="0" y="0"/>
            <a:chExt cx="13303343" cy="1726972"/>
          </a:xfrm>
        </p:grpSpPr>
        <p:pic>
          <p:nvPicPr>
            <p:cNvPr id="5" name="Picture 5"/>
            <p:cNvPicPr>
              <a:picLocks noChangeAspect="1"/>
            </p:cNvPicPr>
            <p:nvPr/>
          </p:nvPicPr>
          <p:blipFill>
            <a:blip r:embed="rId3"/>
            <a:srcRect l="24998" r="24998" b="11982"/>
            <a:stretch>
              <a:fillRect/>
            </a:stretch>
          </p:blipFill>
          <p:spPr>
            <a:xfrm>
              <a:off x="0" y="0"/>
              <a:ext cx="13303343" cy="1726972"/>
            </a:xfrm>
            <a:prstGeom prst="rect">
              <a:avLst/>
            </a:prstGeom>
          </p:spPr>
        </p:pic>
      </p:grpSp>
      <p:sp>
        <p:nvSpPr>
          <p:cNvPr id="6" name="TextBox 6"/>
          <p:cNvSpPr txBox="1"/>
          <p:nvPr/>
        </p:nvSpPr>
        <p:spPr>
          <a:xfrm>
            <a:off x="831039" y="2724425"/>
            <a:ext cx="16274944" cy="178435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T(a,ss′)​: Xác suất trạng thái tiếp theo s' sẽ xảy ra sau khi thực hiện hành động a trong trạng thái s</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S(t) : Trạng thái hiện tại tại thời điểm</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St+1​: Trạng thái tiếp theo sau khi thực hiện hành động</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A(t)​: Hành động được chọn tại thời điểm t.</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15</a:t>
            </a:r>
          </a:p>
        </p:txBody>
      </p:sp>
      <p:sp>
        <p:nvSpPr>
          <p:cNvPr id="8" name="TextBox 8"/>
          <p:cNvSpPr txBox="1"/>
          <p:nvPr/>
        </p:nvSpPr>
        <p:spPr>
          <a:xfrm>
            <a:off x="831039" y="7715079"/>
            <a:ext cx="15309498" cy="178435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O(a,s'o): Xác suất nhận được quan sát o nếu trạng thái tiếp theo là s' sau hành động a.</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S(t) : Trạng thái hiện tại tại thời điểm</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St+1​: Trạng thái tiếp theo sau khi thực hiện hành động</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A(t)​: Hành động được chọn tại thời điểm t.</a:t>
            </a:r>
          </a:p>
        </p:txBody>
      </p:sp>
      <p:grpSp>
        <p:nvGrpSpPr>
          <p:cNvPr id="9" name="Group 9"/>
          <p:cNvGrpSpPr/>
          <p:nvPr/>
        </p:nvGrpSpPr>
        <p:grpSpPr>
          <a:xfrm>
            <a:off x="831039" y="5900558"/>
            <a:ext cx="9977507" cy="1295229"/>
            <a:chOff x="0" y="0"/>
            <a:chExt cx="13303343" cy="1726972"/>
          </a:xfrm>
        </p:grpSpPr>
        <p:pic>
          <p:nvPicPr>
            <p:cNvPr id="10" name="Picture 10"/>
            <p:cNvPicPr>
              <a:picLocks noChangeAspect="1"/>
            </p:cNvPicPr>
            <p:nvPr/>
          </p:nvPicPr>
          <p:blipFill>
            <a:blip r:embed="rId4"/>
            <a:srcRect t="9589" b="9589"/>
            <a:stretch>
              <a:fillRect/>
            </a:stretch>
          </p:blipFill>
          <p:spPr>
            <a:xfrm>
              <a:off x="0" y="0"/>
              <a:ext cx="13303343" cy="1726972"/>
            </a:xfrm>
            <a:prstGeom prst="rect">
              <a:avLst/>
            </a:prstGeom>
          </p:spPr>
        </p:pic>
      </p:grpSp>
      <p:sp>
        <p:nvSpPr>
          <p:cNvPr id="11" name="TextBox 11"/>
          <p:cNvSpPr txBox="1"/>
          <p:nvPr/>
        </p:nvSpPr>
        <p:spPr>
          <a:xfrm>
            <a:off x="831039" y="4765675"/>
            <a:ext cx="18264495" cy="679450"/>
          </a:xfrm>
          <a:prstGeom prst="rect">
            <a:avLst/>
          </a:prstGeom>
        </p:spPr>
        <p:txBody>
          <a:bodyPr lIns="0" tIns="0" rIns="0" bIns="0" rtlCol="0" anchor="t">
            <a:spAutoFit/>
          </a:bodyPr>
          <a:lstStyle/>
          <a:p>
            <a:pPr algn="l">
              <a:lnSpc>
                <a:spcPts val="5599"/>
              </a:lnSpc>
            </a:pPr>
            <a:r>
              <a:rPr lang="en-US" sz="3999" b="1">
                <a:solidFill>
                  <a:srgbClr val="02C1C2"/>
                </a:solidFill>
                <a:latin typeface="DejaVu Serif Bold"/>
                <a:ea typeface="DejaVu Serif Bold"/>
                <a:cs typeface="DejaVu Serif Bold"/>
                <a:sym typeface="DejaVu Serif Bold"/>
              </a:rPr>
              <a:t>Hàm Xác Suất Quan Sát của POMDP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801930" y="349250"/>
            <a:ext cx="18264495" cy="679450"/>
          </a:xfrm>
          <a:prstGeom prst="rect">
            <a:avLst/>
          </a:prstGeom>
        </p:spPr>
        <p:txBody>
          <a:bodyPr lIns="0" tIns="0" rIns="0" bIns="0" rtlCol="0" anchor="t">
            <a:spAutoFit/>
          </a:bodyPr>
          <a:lstStyle/>
          <a:p>
            <a:pPr algn="l">
              <a:lnSpc>
                <a:spcPts val="5599"/>
              </a:lnSpc>
            </a:pPr>
            <a:r>
              <a:rPr lang="en-US" sz="3999" b="1">
                <a:solidFill>
                  <a:srgbClr val="02C1C2"/>
                </a:solidFill>
                <a:latin typeface="DejaVu Serif Bold"/>
                <a:ea typeface="DejaVu Serif Bold"/>
                <a:cs typeface="DejaVu Serif Bold"/>
                <a:sym typeface="DejaVu Serif Bold"/>
              </a:rPr>
              <a:t>Hàm Thưởng</a:t>
            </a:r>
          </a:p>
        </p:txBody>
      </p:sp>
      <p:sp>
        <p:nvSpPr>
          <p:cNvPr id="4" name="TextBox 4"/>
          <p:cNvSpPr txBox="1"/>
          <p:nvPr/>
        </p:nvSpPr>
        <p:spPr>
          <a:xfrm>
            <a:off x="11279176" y="1534505"/>
            <a:ext cx="7008824" cy="222250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R(s,a): Tổng phần thưởng khi hành động aaa được thực hiện trong trạng thái s. </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∑(n,t=0): Tổng các phần thưởng từ thời điểm t đến n. </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R(t+1): Phần thưởng tại bước tiếp theo.</a:t>
            </a:r>
          </a:p>
        </p:txBody>
      </p:sp>
      <p:grpSp>
        <p:nvGrpSpPr>
          <p:cNvPr id="5" name="Group 5"/>
          <p:cNvGrpSpPr/>
          <p:nvPr/>
        </p:nvGrpSpPr>
        <p:grpSpPr>
          <a:xfrm>
            <a:off x="801930" y="1297010"/>
            <a:ext cx="9977507" cy="2700030"/>
            <a:chOff x="0" y="0"/>
            <a:chExt cx="13303343" cy="3600040"/>
          </a:xfrm>
        </p:grpSpPr>
        <p:pic>
          <p:nvPicPr>
            <p:cNvPr id="6" name="Picture 6"/>
            <p:cNvPicPr>
              <a:picLocks noChangeAspect="1"/>
            </p:cNvPicPr>
            <p:nvPr/>
          </p:nvPicPr>
          <p:blipFill>
            <a:blip r:embed="rId3"/>
            <a:srcRect l="4784" r="4784"/>
            <a:stretch>
              <a:fillRect/>
            </a:stretch>
          </p:blipFill>
          <p:spPr>
            <a:xfrm>
              <a:off x="0" y="0"/>
              <a:ext cx="13303343" cy="3600040"/>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16</a:t>
            </a:r>
          </a:p>
        </p:txBody>
      </p:sp>
      <p:sp>
        <p:nvSpPr>
          <p:cNvPr id="8" name="TextBox 8"/>
          <p:cNvSpPr txBox="1"/>
          <p:nvPr/>
        </p:nvSpPr>
        <p:spPr>
          <a:xfrm>
            <a:off x="801930" y="4537075"/>
            <a:ext cx="10477246" cy="606425"/>
          </a:xfrm>
          <a:prstGeom prst="rect">
            <a:avLst/>
          </a:prstGeom>
        </p:spPr>
        <p:txBody>
          <a:bodyPr lIns="0" tIns="0" rIns="0" bIns="0" rtlCol="0" anchor="t">
            <a:spAutoFit/>
          </a:bodyPr>
          <a:lstStyle/>
          <a:p>
            <a:pPr algn="l">
              <a:lnSpc>
                <a:spcPts val="3999"/>
              </a:lnSpc>
            </a:pPr>
            <a:r>
              <a:rPr lang="en-US" sz="3999" b="1">
                <a:solidFill>
                  <a:srgbClr val="02C1C2"/>
                </a:solidFill>
                <a:latin typeface="Times New Roman Bold"/>
                <a:ea typeface="Times New Roman Bold"/>
                <a:cs typeface="Times New Roman Bold"/>
                <a:sym typeface="Times New Roman Bold"/>
              </a:rPr>
              <a:t>HÀM PHẦN THƯỞNG TỔNG (GIẢM GIÁ)</a:t>
            </a:r>
          </a:p>
        </p:txBody>
      </p:sp>
      <p:grpSp>
        <p:nvGrpSpPr>
          <p:cNvPr id="9" name="Group 9"/>
          <p:cNvGrpSpPr/>
          <p:nvPr/>
        </p:nvGrpSpPr>
        <p:grpSpPr>
          <a:xfrm>
            <a:off x="801930" y="5686425"/>
            <a:ext cx="9977507" cy="2700030"/>
            <a:chOff x="0" y="0"/>
            <a:chExt cx="13303343" cy="3600040"/>
          </a:xfrm>
        </p:grpSpPr>
        <p:pic>
          <p:nvPicPr>
            <p:cNvPr id="10" name="Picture 10"/>
            <p:cNvPicPr>
              <a:picLocks noChangeAspect="1"/>
            </p:cNvPicPr>
            <p:nvPr/>
          </p:nvPicPr>
          <p:blipFill>
            <a:blip r:embed="rId4"/>
            <a:srcRect l="728" r="728"/>
            <a:stretch>
              <a:fillRect/>
            </a:stretch>
          </p:blipFill>
          <p:spPr>
            <a:xfrm>
              <a:off x="0" y="0"/>
              <a:ext cx="13303343" cy="3600040"/>
            </a:xfrm>
            <a:prstGeom prst="rect">
              <a:avLst/>
            </a:prstGeom>
          </p:spPr>
        </p:pic>
      </p:grpSp>
      <p:sp>
        <p:nvSpPr>
          <p:cNvPr id="11" name="TextBox 11"/>
          <p:cNvSpPr txBox="1"/>
          <p:nvPr/>
        </p:nvSpPr>
        <p:spPr>
          <a:xfrm>
            <a:off x="11606514" y="5877565"/>
            <a:ext cx="6354149" cy="222250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G(t​): Tổng phần thưởng từ thời điểm t trở đi.</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γ^k: Hệ số giảm giá (giá trị từ 0 đến 1).</a:t>
            </a: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R(t+k+1​): Phần thưởng nhận được tại thời điểm tiếp theo.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028700" y="1028700"/>
            <a:ext cx="15473995" cy="606425"/>
          </a:xfrm>
          <a:prstGeom prst="rect">
            <a:avLst/>
          </a:prstGeom>
        </p:spPr>
        <p:txBody>
          <a:bodyPr lIns="0" tIns="0" rIns="0" bIns="0" rtlCol="0" anchor="t">
            <a:spAutoFit/>
          </a:bodyPr>
          <a:lstStyle/>
          <a:p>
            <a:pPr algn="l">
              <a:lnSpc>
                <a:spcPts val="3999"/>
              </a:lnSpc>
            </a:pPr>
            <a:r>
              <a:rPr lang="en-US" sz="3999" b="1">
                <a:solidFill>
                  <a:srgbClr val="02C1C2"/>
                </a:solidFill>
                <a:latin typeface="Times New Roman Bold"/>
                <a:ea typeface="Times New Roman Bold"/>
                <a:cs typeface="Times New Roman Bold"/>
                <a:sym typeface="Times New Roman Bold"/>
              </a:rPr>
              <a:t>HÀM TÍNH GIÁ TRỊ</a:t>
            </a:r>
          </a:p>
        </p:txBody>
      </p:sp>
      <p:sp>
        <p:nvSpPr>
          <p:cNvPr id="4" name="TextBox 4"/>
          <p:cNvSpPr txBox="1"/>
          <p:nvPr/>
        </p:nvSpPr>
        <p:spPr>
          <a:xfrm>
            <a:off x="11189215" y="1597357"/>
            <a:ext cx="6354149" cy="309880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Vπ​(s): Giá trị mong đợi khi ở trạng thái s và tuân theo chính sách π.</a:t>
            </a:r>
          </a:p>
          <a:p>
            <a:pPr algn="l">
              <a:lnSpc>
                <a:spcPts val="3499"/>
              </a:lnSpc>
            </a:pPr>
            <a:endParaRPr lang="en-US" sz="2499">
              <a:solidFill>
                <a:srgbClr val="FFFFFF"/>
              </a:solidFill>
              <a:latin typeface="Times New Roman"/>
              <a:ea typeface="Times New Roman"/>
              <a:cs typeface="Times New Roman"/>
              <a:sym typeface="Times New Roman"/>
            </a:endParaRP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P(τ): Xác suất của một chuỗi hành động τ.</a:t>
            </a:r>
          </a:p>
          <a:p>
            <a:pPr algn="l">
              <a:lnSpc>
                <a:spcPts val="3499"/>
              </a:lnSpc>
            </a:pPr>
            <a:endParaRPr lang="en-US" sz="2499">
              <a:solidFill>
                <a:srgbClr val="FFFFFF"/>
              </a:solidFill>
              <a:latin typeface="Times New Roman"/>
              <a:ea typeface="Times New Roman"/>
              <a:cs typeface="Times New Roman"/>
              <a:sym typeface="Times New Roman"/>
            </a:endParaRPr>
          </a:p>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G(t): Phần thưởng tổng từ thời điểm t.</a:t>
            </a:r>
          </a:p>
        </p:txBody>
      </p:sp>
      <p:grpSp>
        <p:nvGrpSpPr>
          <p:cNvPr id="5" name="Group 5"/>
          <p:cNvGrpSpPr/>
          <p:nvPr/>
        </p:nvGrpSpPr>
        <p:grpSpPr>
          <a:xfrm>
            <a:off x="1028700" y="1996127"/>
            <a:ext cx="9977507" cy="2700030"/>
            <a:chOff x="0" y="0"/>
            <a:chExt cx="13303343" cy="3600040"/>
          </a:xfrm>
        </p:grpSpPr>
        <p:pic>
          <p:nvPicPr>
            <p:cNvPr id="6" name="Picture 6"/>
            <p:cNvPicPr>
              <a:picLocks noChangeAspect="1"/>
            </p:cNvPicPr>
            <p:nvPr/>
          </p:nvPicPr>
          <p:blipFill>
            <a:blip r:embed="rId3"/>
            <a:srcRect l="1301" r="1301"/>
            <a:stretch>
              <a:fillRect/>
            </a:stretch>
          </p:blipFill>
          <p:spPr>
            <a:xfrm>
              <a:off x="0" y="0"/>
              <a:ext cx="13303343" cy="3600040"/>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17</a:t>
            </a:r>
          </a:p>
        </p:txBody>
      </p:sp>
      <p:sp>
        <p:nvSpPr>
          <p:cNvPr id="8" name="TextBox 8"/>
          <p:cNvSpPr txBox="1"/>
          <p:nvPr/>
        </p:nvSpPr>
        <p:spPr>
          <a:xfrm>
            <a:off x="11189215" y="6607163"/>
            <a:ext cx="6354149" cy="134620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Times New Roman"/>
                <a:ea typeface="Times New Roman"/>
                <a:cs typeface="Times New Roman"/>
                <a:sym typeface="Times New Roman"/>
              </a:rPr>
              <a:t>Qπ​(s,a): Giá trị mong đợi khi thực hiện hành động a trong trạng thái s, theo chính sách π.</a:t>
            </a:r>
          </a:p>
        </p:txBody>
      </p:sp>
      <p:grpSp>
        <p:nvGrpSpPr>
          <p:cNvPr id="9" name="Group 9"/>
          <p:cNvGrpSpPr/>
          <p:nvPr/>
        </p:nvGrpSpPr>
        <p:grpSpPr>
          <a:xfrm>
            <a:off x="912181" y="6702413"/>
            <a:ext cx="10210546" cy="1601610"/>
            <a:chOff x="0" y="0"/>
            <a:chExt cx="13614062" cy="2135480"/>
          </a:xfrm>
        </p:grpSpPr>
        <p:pic>
          <p:nvPicPr>
            <p:cNvPr id="10" name="Picture 10"/>
            <p:cNvPicPr>
              <a:picLocks noChangeAspect="1"/>
            </p:cNvPicPr>
            <p:nvPr/>
          </p:nvPicPr>
          <p:blipFill>
            <a:blip r:embed="rId4"/>
            <a:srcRect t="6985" b="6985"/>
            <a:stretch>
              <a:fillRect/>
            </a:stretch>
          </p:blipFill>
          <p:spPr>
            <a:xfrm>
              <a:off x="0" y="0"/>
              <a:ext cx="13614062" cy="2135480"/>
            </a:xfrm>
            <a:prstGeom prst="rect">
              <a:avLst/>
            </a:prstGeom>
          </p:spPr>
        </p:pic>
      </p:grpSp>
      <p:sp>
        <p:nvSpPr>
          <p:cNvPr id="11" name="TextBox 11"/>
          <p:cNvSpPr txBox="1"/>
          <p:nvPr/>
        </p:nvSpPr>
        <p:spPr>
          <a:xfrm>
            <a:off x="1028700" y="5143660"/>
            <a:ext cx="15473995" cy="606425"/>
          </a:xfrm>
          <a:prstGeom prst="rect">
            <a:avLst/>
          </a:prstGeom>
        </p:spPr>
        <p:txBody>
          <a:bodyPr lIns="0" tIns="0" rIns="0" bIns="0" rtlCol="0" anchor="t">
            <a:spAutoFit/>
          </a:bodyPr>
          <a:lstStyle/>
          <a:p>
            <a:pPr algn="l">
              <a:lnSpc>
                <a:spcPts val="3999"/>
              </a:lnSpc>
            </a:pPr>
            <a:r>
              <a:rPr lang="en-US" sz="3999" b="1">
                <a:solidFill>
                  <a:srgbClr val="02C1C2"/>
                </a:solidFill>
                <a:latin typeface="Times New Roman Bold"/>
                <a:ea typeface="Times New Roman Bold"/>
                <a:cs typeface="Times New Roman Bold"/>
                <a:sym typeface="Times New Roman Bold"/>
              </a:rPr>
              <a:t>HÀM TÍNH GIÁ TRỊ THỰC THI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560145" y="1626018"/>
            <a:ext cx="15473995" cy="606425"/>
          </a:xfrm>
          <a:prstGeom prst="rect">
            <a:avLst/>
          </a:prstGeom>
        </p:spPr>
        <p:txBody>
          <a:bodyPr lIns="0" tIns="0" rIns="0" bIns="0" rtlCol="0" anchor="t">
            <a:spAutoFit/>
          </a:bodyPr>
          <a:lstStyle/>
          <a:p>
            <a:pPr algn="l">
              <a:lnSpc>
                <a:spcPts val="3999"/>
              </a:lnSpc>
            </a:pPr>
            <a:r>
              <a:rPr lang="en-US" sz="3999" b="1">
                <a:solidFill>
                  <a:srgbClr val="02C1C2"/>
                </a:solidFill>
                <a:latin typeface="Times New Roman Bold"/>
                <a:ea typeface="Times New Roman Bold"/>
                <a:cs typeface="Times New Roman Bold"/>
                <a:sym typeface="Times New Roman Bold"/>
              </a:rPr>
              <a:t>HÀM CHÍNH SÁCH </a:t>
            </a:r>
          </a:p>
        </p:txBody>
      </p:sp>
      <p:sp>
        <p:nvSpPr>
          <p:cNvPr id="4" name="TextBox 4"/>
          <p:cNvSpPr txBox="1"/>
          <p:nvPr/>
        </p:nvSpPr>
        <p:spPr>
          <a:xfrm>
            <a:off x="436452" y="2594393"/>
            <a:ext cx="6354149" cy="2677795"/>
          </a:xfrm>
          <a:prstGeom prst="rect">
            <a:avLst/>
          </a:prstGeom>
        </p:spPr>
        <p:txBody>
          <a:bodyPr lIns="0" tIns="0" rIns="0" bIns="0" rtlCol="0" anchor="t">
            <a:spAutoFit/>
          </a:bodyPr>
          <a:lstStyle/>
          <a:p>
            <a:pPr marL="798826" lvl="1" indent="-399413" algn="l">
              <a:lnSpc>
                <a:spcPts val="5179"/>
              </a:lnSpc>
              <a:buFont typeface="Arial"/>
              <a:buChar char="•"/>
            </a:pPr>
            <a:r>
              <a:rPr lang="en-US" sz="3699">
                <a:solidFill>
                  <a:srgbClr val="FFFFFF"/>
                </a:solidFill>
                <a:latin typeface="Times New Roman"/>
                <a:ea typeface="Times New Roman"/>
                <a:cs typeface="Times New Roman"/>
                <a:sym typeface="Times New Roman"/>
              </a:rPr>
              <a:t>Π(a|s):  Xác suất thực hiện hành động 𝑎 một trạng thái s theo chính sách π.</a:t>
            </a:r>
          </a:p>
          <a:p>
            <a:pPr algn="l">
              <a:lnSpc>
                <a:spcPts val="5179"/>
              </a:lnSpc>
            </a:pPr>
            <a:endParaRPr lang="en-US" sz="3699">
              <a:solidFill>
                <a:srgbClr val="FFFFFF"/>
              </a:solidFill>
              <a:latin typeface="Times New Roman"/>
              <a:ea typeface="Times New Roman"/>
              <a:cs typeface="Times New Roman"/>
              <a:sym typeface="Times New Roman"/>
            </a:endParaRPr>
          </a:p>
        </p:txBody>
      </p:sp>
      <p:grpSp>
        <p:nvGrpSpPr>
          <p:cNvPr id="5" name="Group 5"/>
          <p:cNvGrpSpPr/>
          <p:nvPr/>
        </p:nvGrpSpPr>
        <p:grpSpPr>
          <a:xfrm>
            <a:off x="7683921" y="2737268"/>
            <a:ext cx="10210546" cy="2034396"/>
            <a:chOff x="0" y="0"/>
            <a:chExt cx="13614062" cy="2712528"/>
          </a:xfrm>
        </p:grpSpPr>
        <p:pic>
          <p:nvPicPr>
            <p:cNvPr id="6" name="Picture 6"/>
            <p:cNvPicPr>
              <a:picLocks noChangeAspect="1"/>
            </p:cNvPicPr>
            <p:nvPr/>
          </p:nvPicPr>
          <p:blipFill>
            <a:blip r:embed="rId3"/>
            <a:srcRect t="1360" b="1360"/>
            <a:stretch>
              <a:fillRect/>
            </a:stretch>
          </p:blipFill>
          <p:spPr>
            <a:xfrm>
              <a:off x="0" y="0"/>
              <a:ext cx="13614062" cy="2712528"/>
            </a:xfrm>
            <a:prstGeom prst="rect">
              <a:avLst/>
            </a:prstGeom>
          </p:spPr>
        </p:pic>
      </p:grpSp>
      <p:sp>
        <p:nvSpPr>
          <p:cNvPr id="7" name="TextBox 7"/>
          <p:cNvSpPr txBox="1"/>
          <p:nvPr/>
        </p:nvSpPr>
        <p:spPr>
          <a:xfrm>
            <a:off x="560145" y="5272189"/>
            <a:ext cx="15473995" cy="1111250"/>
          </a:xfrm>
          <a:prstGeom prst="rect">
            <a:avLst/>
          </a:prstGeom>
        </p:spPr>
        <p:txBody>
          <a:bodyPr lIns="0" tIns="0" rIns="0" bIns="0" rtlCol="0" anchor="t">
            <a:spAutoFit/>
          </a:bodyPr>
          <a:lstStyle/>
          <a:p>
            <a:pPr algn="l">
              <a:lnSpc>
                <a:spcPts val="3999"/>
              </a:lnSpc>
            </a:pPr>
            <a:r>
              <a:rPr lang="en-US" sz="3999" b="1">
                <a:solidFill>
                  <a:srgbClr val="02C1C2"/>
                </a:solidFill>
                <a:latin typeface="Times New Roman Bold"/>
                <a:ea typeface="Times New Roman Bold"/>
                <a:cs typeface="Times New Roman Bold"/>
                <a:sym typeface="Times New Roman Bold"/>
              </a:rPr>
              <a:t>HÀM TÍNH GIÁ TRỊ TRẠNG THÁI NIỀM TIN</a:t>
            </a:r>
          </a:p>
          <a:p>
            <a:pPr algn="l">
              <a:lnSpc>
                <a:spcPts val="3999"/>
              </a:lnSpc>
            </a:pPr>
            <a:endParaRPr lang="en-US" sz="3999" b="1">
              <a:solidFill>
                <a:srgbClr val="02C1C2"/>
              </a:solidFill>
              <a:latin typeface="Times New Roman Bold"/>
              <a:ea typeface="Times New Roman Bold"/>
              <a:cs typeface="Times New Roman Bold"/>
              <a:sym typeface="Times New Roman Bold"/>
            </a:endParaRPr>
          </a:p>
        </p:txBody>
      </p:sp>
      <p:sp>
        <p:nvSpPr>
          <p:cNvPr id="8" name="TextBox 8"/>
          <p:cNvSpPr txBox="1"/>
          <p:nvPr/>
        </p:nvSpPr>
        <p:spPr>
          <a:xfrm>
            <a:off x="9525" y="5938939"/>
            <a:ext cx="9937107" cy="1363346"/>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Times New Roman"/>
                <a:ea typeface="Times New Roman"/>
                <a:cs typeface="Times New Roman"/>
                <a:sym typeface="Times New Roman"/>
              </a:rPr>
              <a:t>Π(a|s): Xác suất thực hiện hành động 𝑎 một trạng thái s theo chính sách π.</a:t>
            </a:r>
          </a:p>
        </p:txBody>
      </p:sp>
      <p:grpSp>
        <p:nvGrpSpPr>
          <p:cNvPr id="9" name="Group 9"/>
          <p:cNvGrpSpPr/>
          <p:nvPr/>
        </p:nvGrpSpPr>
        <p:grpSpPr>
          <a:xfrm>
            <a:off x="8077454" y="7223904"/>
            <a:ext cx="10210546" cy="2034396"/>
            <a:chOff x="0" y="0"/>
            <a:chExt cx="13614062" cy="2712528"/>
          </a:xfrm>
        </p:grpSpPr>
        <p:pic>
          <p:nvPicPr>
            <p:cNvPr id="10" name="Picture 10"/>
            <p:cNvPicPr>
              <a:picLocks noChangeAspect="1"/>
            </p:cNvPicPr>
            <p:nvPr/>
          </p:nvPicPr>
          <p:blipFill>
            <a:blip r:embed="rId4"/>
            <a:srcRect l="5811" r="5811"/>
            <a:stretch>
              <a:fillRect/>
            </a:stretch>
          </p:blipFill>
          <p:spPr>
            <a:xfrm>
              <a:off x="0" y="0"/>
              <a:ext cx="13614062" cy="2712528"/>
            </a:xfrm>
            <a:prstGeom prst="rect">
              <a:avLst/>
            </a:prstGeom>
          </p:spPr>
        </p:pic>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4388086" y="2590428"/>
            <a:ext cx="10210546" cy="2034396"/>
            <a:chOff x="0" y="0"/>
            <a:chExt cx="13614062" cy="2712528"/>
          </a:xfrm>
        </p:grpSpPr>
        <p:pic>
          <p:nvPicPr>
            <p:cNvPr id="4" name="Picture 4"/>
            <p:cNvPicPr>
              <a:picLocks noChangeAspect="1"/>
            </p:cNvPicPr>
            <p:nvPr/>
          </p:nvPicPr>
          <p:blipFill>
            <a:blip r:embed="rId3"/>
            <a:srcRect t="16007" b="16007"/>
            <a:stretch>
              <a:fillRect/>
            </a:stretch>
          </p:blipFill>
          <p:spPr>
            <a:xfrm>
              <a:off x="0" y="0"/>
              <a:ext cx="13614062" cy="2712528"/>
            </a:xfrm>
            <a:prstGeom prst="rect">
              <a:avLst/>
            </a:prstGeom>
          </p:spPr>
        </p:pic>
      </p:grpSp>
      <p:sp>
        <p:nvSpPr>
          <p:cNvPr id="5" name="TextBox 5"/>
          <p:cNvSpPr txBox="1"/>
          <p:nvPr/>
        </p:nvSpPr>
        <p:spPr>
          <a:xfrm>
            <a:off x="560145" y="1626018"/>
            <a:ext cx="15473995" cy="606425"/>
          </a:xfrm>
          <a:prstGeom prst="rect">
            <a:avLst/>
          </a:prstGeom>
        </p:spPr>
        <p:txBody>
          <a:bodyPr lIns="0" tIns="0" rIns="0" bIns="0" rtlCol="0" anchor="t">
            <a:spAutoFit/>
          </a:bodyPr>
          <a:lstStyle/>
          <a:p>
            <a:pPr algn="l">
              <a:lnSpc>
                <a:spcPts val="3999"/>
              </a:lnSpc>
            </a:pPr>
            <a:r>
              <a:rPr lang="en-US" sz="3999" b="1">
                <a:solidFill>
                  <a:srgbClr val="02C1C2"/>
                </a:solidFill>
                <a:latin typeface="Times New Roman Bold"/>
                <a:ea typeface="Times New Roman Bold"/>
                <a:cs typeface="Times New Roman Bold"/>
                <a:sym typeface="Times New Roman Bold"/>
              </a:rPr>
              <a:t>HÀM CẬP NHẬP TRẠNG THÁI NIỀM TIN</a:t>
            </a:r>
          </a:p>
        </p:txBody>
      </p:sp>
      <p:sp>
        <p:nvSpPr>
          <p:cNvPr id="6" name="TextBox 6"/>
          <p:cNvSpPr txBox="1"/>
          <p:nvPr/>
        </p:nvSpPr>
        <p:spPr>
          <a:xfrm>
            <a:off x="720516" y="5266955"/>
            <a:ext cx="16822848" cy="2677795"/>
          </a:xfrm>
          <a:prstGeom prst="rect">
            <a:avLst/>
          </a:prstGeom>
        </p:spPr>
        <p:txBody>
          <a:bodyPr lIns="0" tIns="0" rIns="0" bIns="0" rtlCol="0" anchor="t">
            <a:spAutoFit/>
          </a:bodyPr>
          <a:lstStyle/>
          <a:p>
            <a:pPr algn="l">
              <a:lnSpc>
                <a:spcPts val="5179"/>
              </a:lnSpc>
            </a:pPr>
            <a:r>
              <a:rPr lang="en-US" sz="3699">
                <a:solidFill>
                  <a:srgbClr val="FFFFFF"/>
                </a:solidFill>
                <a:latin typeface="Times New Roman"/>
                <a:ea typeface="Times New Roman"/>
                <a:cs typeface="Times New Roman"/>
                <a:sym typeface="Times New Roman"/>
              </a:rPr>
              <a:t>P(o∣s′): Xác suất nhận được giá trị quan sát o cho trạng thái s′</a:t>
            </a:r>
          </a:p>
          <a:p>
            <a:pPr algn="l">
              <a:lnSpc>
                <a:spcPts val="5179"/>
              </a:lnSpc>
            </a:pPr>
            <a:r>
              <a:rPr lang="en-US" sz="3699">
                <a:solidFill>
                  <a:srgbClr val="FFFFFF"/>
                </a:solidFill>
                <a:latin typeface="Times New Roman"/>
                <a:ea typeface="Times New Roman"/>
                <a:cs typeface="Times New Roman"/>
                <a:sym typeface="Times New Roman"/>
              </a:rPr>
              <a:t>∑s​P(s′∣s,a)b(s): Dự đoán xác suất đạt đến trạng thái s′ bằng cách tổng hợp tất cả các trạng thái hiện tại, được cân nhắc bởi trạng thái niềm tin b</a:t>
            </a:r>
          </a:p>
          <a:p>
            <a:pPr algn="l">
              <a:lnSpc>
                <a:spcPts val="5179"/>
              </a:lnSpc>
            </a:pPr>
            <a:r>
              <a:rPr lang="en-US" sz="3699">
                <a:solidFill>
                  <a:srgbClr val="FFFFFF"/>
                </a:solidFill>
                <a:latin typeface="Times New Roman"/>
                <a:ea typeface="Times New Roman"/>
                <a:cs typeface="Times New Roman"/>
                <a:sym typeface="Times New Roman"/>
              </a:rPr>
              <a:t>P(o∣b,a): Xác suất nhận được giá trị quan sát o với niềm tin b và hành động a</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descr="Brush Stroke Element"/>
          <p:cNvSpPr/>
          <p:nvPr/>
        </p:nvSpPr>
        <p:spPr>
          <a:xfrm flipH="1">
            <a:off x="4215517" y="1028700"/>
            <a:ext cx="7315200" cy="1463040"/>
          </a:xfrm>
          <a:custGeom>
            <a:avLst/>
            <a:gdLst/>
            <a:ahLst/>
            <a:cxnLst/>
            <a:rect l="l" t="t" r="r" b="b"/>
            <a:pathLst>
              <a:path w="7315200" h="146304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descr="Brush Stroke Element"/>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AutoShape 5"/>
          <p:cNvSpPr/>
          <p:nvPr/>
        </p:nvSpPr>
        <p:spPr>
          <a:xfrm>
            <a:off x="-164924" y="-188771"/>
            <a:ext cx="18452924" cy="10296526"/>
          </a:xfrm>
          <a:prstGeom prst="rect">
            <a:avLst/>
          </a:prstGeom>
          <a:solidFill>
            <a:srgbClr val="444149"/>
          </a:solidFill>
        </p:spPr>
        <p:txBody>
          <a:bodyPr/>
          <a:lstStyle/>
          <a:p>
            <a:endParaRPr lang="en-US"/>
          </a:p>
        </p:txBody>
      </p:sp>
      <p:sp>
        <p:nvSpPr>
          <p:cNvPr id="6" name="TextBox 6"/>
          <p:cNvSpPr txBox="1"/>
          <p:nvPr/>
        </p:nvSpPr>
        <p:spPr>
          <a:xfrm>
            <a:off x="2857150" y="4625585"/>
            <a:ext cx="10542151" cy="3658870"/>
          </a:xfrm>
          <a:prstGeom prst="rect">
            <a:avLst/>
          </a:prstGeom>
        </p:spPr>
        <p:txBody>
          <a:bodyPr lIns="0" tIns="0" rIns="0" bIns="0" rtlCol="0" anchor="t">
            <a:spAutoFit/>
          </a:bodyPr>
          <a:lstStyle/>
          <a:p>
            <a:pPr algn="l">
              <a:lnSpc>
                <a:spcPts val="7279"/>
              </a:lnSpc>
            </a:pPr>
            <a:r>
              <a:rPr lang="en-US" sz="5199" b="1" dirty="0" err="1">
                <a:solidFill>
                  <a:srgbClr val="FFFFFF"/>
                </a:solidFill>
                <a:latin typeface="Open Sans Bold"/>
                <a:ea typeface="Open Sans Bold"/>
                <a:cs typeface="Open Sans Bold"/>
                <a:sym typeface="Open Sans Bold"/>
              </a:rPr>
              <a:t>Nguyễn</a:t>
            </a:r>
            <a:r>
              <a:rPr lang="en-US" sz="5199" b="1" dirty="0">
                <a:solidFill>
                  <a:srgbClr val="FFFFFF"/>
                </a:solidFill>
                <a:latin typeface="Open Sans Bold"/>
                <a:ea typeface="Open Sans Bold"/>
                <a:cs typeface="Open Sans Bold"/>
                <a:sym typeface="Open Sans Bold"/>
              </a:rPr>
              <a:t> Thanh </a:t>
            </a:r>
            <a:r>
              <a:rPr lang="en-US" sz="5199" b="1" dirty="0" err="1">
                <a:solidFill>
                  <a:srgbClr val="FFFFFF"/>
                </a:solidFill>
                <a:latin typeface="Open Sans Bold"/>
                <a:ea typeface="Open Sans Bold"/>
                <a:cs typeface="Open Sans Bold"/>
                <a:sym typeface="Open Sans Bold"/>
              </a:rPr>
              <a:t>Hưng</a:t>
            </a:r>
            <a:r>
              <a:rPr lang="en-US" sz="5199" b="1" dirty="0">
                <a:solidFill>
                  <a:srgbClr val="FFFFFF"/>
                </a:solidFill>
                <a:latin typeface="Open Sans Bold"/>
                <a:ea typeface="Open Sans Bold"/>
                <a:cs typeface="Open Sans Bold"/>
                <a:sym typeface="Open Sans Bold"/>
              </a:rPr>
              <a:t>    22520519</a:t>
            </a:r>
          </a:p>
          <a:p>
            <a:pPr algn="l">
              <a:lnSpc>
                <a:spcPts val="7279"/>
              </a:lnSpc>
            </a:pPr>
            <a:r>
              <a:rPr lang="en-US" sz="5199" b="1" dirty="0">
                <a:solidFill>
                  <a:srgbClr val="FFFFFF"/>
                </a:solidFill>
                <a:latin typeface="Open Sans Bold"/>
                <a:ea typeface="Open Sans Bold"/>
                <a:cs typeface="Open Sans Bold"/>
                <a:sym typeface="Open Sans Bold"/>
              </a:rPr>
              <a:t>Hà Minh </a:t>
            </a:r>
            <a:r>
              <a:rPr lang="en-US" sz="5199" b="1" dirty="0" err="1">
                <a:solidFill>
                  <a:srgbClr val="FFFFFF"/>
                </a:solidFill>
                <a:latin typeface="Open Sans Bold"/>
                <a:ea typeface="Open Sans Bold"/>
                <a:cs typeface="Open Sans Bold"/>
                <a:sym typeface="Open Sans Bold"/>
              </a:rPr>
              <a:t>Quân</a:t>
            </a:r>
            <a:r>
              <a:rPr lang="en-US" sz="5199" b="1" dirty="0">
                <a:solidFill>
                  <a:srgbClr val="FFFFFF"/>
                </a:solidFill>
                <a:latin typeface="Open Sans Bold"/>
                <a:ea typeface="Open Sans Bold"/>
                <a:cs typeface="Open Sans Bold"/>
                <a:sym typeface="Open Sans Bold"/>
              </a:rPr>
              <a:t>                22521177</a:t>
            </a:r>
          </a:p>
          <a:p>
            <a:pPr algn="l">
              <a:lnSpc>
                <a:spcPts val="7279"/>
              </a:lnSpc>
            </a:pPr>
            <a:r>
              <a:rPr lang="en-US" sz="5199" b="1" dirty="0">
                <a:solidFill>
                  <a:srgbClr val="FFFFFF"/>
                </a:solidFill>
                <a:latin typeface="Open Sans Bold"/>
                <a:ea typeface="Open Sans Bold"/>
                <a:cs typeface="Open Sans Bold"/>
                <a:sym typeface="Open Sans Bold"/>
              </a:rPr>
              <a:t>Từ Chí Kiên                      22520713</a:t>
            </a:r>
          </a:p>
          <a:p>
            <a:pPr algn="l">
              <a:lnSpc>
                <a:spcPts val="7279"/>
              </a:lnSpc>
            </a:pPr>
            <a:endParaRPr lang="en-US" sz="5199" b="1" dirty="0">
              <a:solidFill>
                <a:srgbClr val="FFFFFF"/>
              </a:solidFill>
              <a:latin typeface="Open Sans Bold"/>
              <a:ea typeface="Open Sans Bold"/>
              <a:cs typeface="Open Sans Bold"/>
              <a:sym typeface="Open Sans Bold"/>
            </a:endParaRPr>
          </a:p>
        </p:txBody>
      </p:sp>
      <p:sp>
        <p:nvSpPr>
          <p:cNvPr id="7" name="Freeform 7"/>
          <p:cNvSpPr/>
          <p:nvPr/>
        </p:nvSpPr>
        <p:spPr>
          <a:xfrm rot="801493">
            <a:off x="4185973" y="537014"/>
            <a:ext cx="4982890" cy="2853837"/>
          </a:xfrm>
          <a:custGeom>
            <a:avLst/>
            <a:gdLst/>
            <a:ahLst/>
            <a:cxnLst/>
            <a:rect l="l" t="t" r="r" b="b"/>
            <a:pathLst>
              <a:path w="4982890" h="2853837">
                <a:moveTo>
                  <a:pt x="0" y="0"/>
                </a:moveTo>
                <a:lnTo>
                  <a:pt x="4982891" y="0"/>
                </a:lnTo>
                <a:lnTo>
                  <a:pt x="4982891" y="2853837"/>
                </a:lnTo>
                <a:lnTo>
                  <a:pt x="0" y="28538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801493">
            <a:off x="6939685" y="537014"/>
            <a:ext cx="4982890" cy="2853837"/>
          </a:xfrm>
          <a:custGeom>
            <a:avLst/>
            <a:gdLst/>
            <a:ahLst/>
            <a:cxnLst/>
            <a:rect l="l" t="t" r="r" b="b"/>
            <a:pathLst>
              <a:path w="4982890" h="2853837">
                <a:moveTo>
                  <a:pt x="0" y="0"/>
                </a:moveTo>
                <a:lnTo>
                  <a:pt x="4982890" y="0"/>
                </a:lnTo>
                <a:lnTo>
                  <a:pt x="4982890" y="2853837"/>
                </a:lnTo>
                <a:lnTo>
                  <a:pt x="0" y="28538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5514208" y="925196"/>
            <a:ext cx="5687192" cy="1566544"/>
          </a:xfrm>
          <a:prstGeom prst="rect">
            <a:avLst/>
          </a:prstGeom>
        </p:spPr>
        <p:txBody>
          <a:bodyPr wrap="square" lIns="0" tIns="0" rIns="0" bIns="0" rtlCol="0" anchor="t">
            <a:spAutoFit/>
          </a:bodyPr>
          <a:lstStyle/>
          <a:p>
            <a:pPr algn="ctr">
              <a:lnSpc>
                <a:spcPts val="12880"/>
              </a:lnSpc>
            </a:pPr>
            <a:r>
              <a:rPr lang="en-US" sz="9200" b="1" dirty="0" err="1">
                <a:solidFill>
                  <a:srgbClr val="000000"/>
                </a:solidFill>
                <a:latin typeface="Noto Sans Bold"/>
                <a:ea typeface="Noto Sans Bold"/>
                <a:cs typeface="Noto Sans Bold"/>
                <a:sym typeface="Noto Sans Bold"/>
              </a:rPr>
              <a:t>Nhóm</a:t>
            </a:r>
            <a:r>
              <a:rPr lang="en-US" sz="9200" b="1" dirty="0">
                <a:solidFill>
                  <a:srgbClr val="000000"/>
                </a:solidFill>
                <a:latin typeface="Noto Sans Bold"/>
                <a:ea typeface="Noto Sans Bold"/>
                <a:cs typeface="Noto Sans Bold"/>
                <a:sym typeface="Noto Sans Bold"/>
              </a:rPr>
              <a:t> 17</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560145" y="1157389"/>
            <a:ext cx="15473995" cy="512961"/>
          </a:xfrm>
          <a:prstGeom prst="rect">
            <a:avLst/>
          </a:prstGeom>
        </p:spPr>
        <p:txBody>
          <a:bodyPr lIns="0" tIns="0" rIns="0" bIns="0" rtlCol="0" anchor="t">
            <a:spAutoFit/>
          </a:bodyPr>
          <a:lstStyle/>
          <a:p>
            <a:pPr algn="l">
              <a:lnSpc>
                <a:spcPts val="3999"/>
              </a:lnSpc>
            </a:pPr>
            <a:r>
              <a:rPr lang="en-US" sz="3999" b="1" dirty="0">
                <a:solidFill>
                  <a:srgbClr val="02C1C2"/>
                </a:solidFill>
                <a:latin typeface="Times New Roman Bold"/>
                <a:ea typeface="Times New Roman Bold"/>
                <a:cs typeface="Times New Roman Bold"/>
                <a:sym typeface="Times New Roman Bold"/>
              </a:rPr>
              <a:t>HÀM CẬP NHẬT XÁC SUẤT THAY ĐỔI TRẠNG THÁI NIỀM TIN</a:t>
            </a:r>
          </a:p>
        </p:txBody>
      </p:sp>
      <p:sp>
        <p:nvSpPr>
          <p:cNvPr id="4" name="TextBox 4"/>
          <p:cNvSpPr txBox="1"/>
          <p:nvPr/>
        </p:nvSpPr>
        <p:spPr>
          <a:xfrm>
            <a:off x="0" y="5419595"/>
            <a:ext cx="17848815" cy="2677796"/>
          </a:xfrm>
          <a:prstGeom prst="rect">
            <a:avLst/>
          </a:prstGeom>
        </p:spPr>
        <p:txBody>
          <a:bodyPr lIns="0" tIns="0" rIns="0" bIns="0" rtlCol="0" anchor="t">
            <a:spAutoFit/>
          </a:bodyPr>
          <a:lstStyle/>
          <a:p>
            <a:pPr algn="l">
              <a:lnSpc>
                <a:spcPts val="5179"/>
              </a:lnSpc>
            </a:pPr>
            <a:r>
              <a:rPr lang="en-US" sz="3699">
                <a:solidFill>
                  <a:srgbClr val="FFFFFF"/>
                </a:solidFill>
                <a:latin typeface="Times New Roman"/>
                <a:ea typeface="Times New Roman"/>
                <a:cs typeface="Times New Roman"/>
                <a:sym typeface="Times New Roman"/>
              </a:rPr>
              <a:t>P(s′∣s,a)b(s): Điều này sẽ tính toán  xác suất chuyển sang trạng thái s′ sau hành động a ở trạng thái s với sự cân nhắc của trạng thái niềm tin b</a:t>
            </a:r>
          </a:p>
          <a:p>
            <a:pPr algn="l">
              <a:lnSpc>
                <a:spcPts val="5179"/>
              </a:lnSpc>
              <a:spcBef>
                <a:spcPct val="0"/>
              </a:spcBef>
            </a:pPr>
            <a:r>
              <a:rPr lang="en-US" sz="3699">
                <a:solidFill>
                  <a:srgbClr val="FFFFFF"/>
                </a:solidFill>
                <a:latin typeface="Times New Roman"/>
                <a:ea typeface="Times New Roman"/>
                <a:cs typeface="Times New Roman"/>
                <a:sym typeface="Times New Roman"/>
              </a:rPr>
              <a:t>P(ot+1​=o∣st+1​=s′): Cho trạng thái tiếp theo được dự đoán s′ thì xác suất quan sát được trạng thái o</a:t>
            </a:r>
          </a:p>
        </p:txBody>
      </p:sp>
      <p:grpSp>
        <p:nvGrpSpPr>
          <p:cNvPr id="5" name="Group 5"/>
          <p:cNvGrpSpPr/>
          <p:nvPr/>
        </p:nvGrpSpPr>
        <p:grpSpPr>
          <a:xfrm>
            <a:off x="560145" y="3109104"/>
            <a:ext cx="17727855" cy="2034396"/>
            <a:chOff x="0" y="0"/>
            <a:chExt cx="23637140" cy="2712528"/>
          </a:xfrm>
        </p:grpSpPr>
        <p:pic>
          <p:nvPicPr>
            <p:cNvPr id="6" name="Picture 6"/>
            <p:cNvPicPr>
              <a:picLocks noChangeAspect="1"/>
            </p:cNvPicPr>
            <p:nvPr/>
          </p:nvPicPr>
          <p:blipFill>
            <a:blip r:embed="rId3"/>
            <a:srcRect l="643" r="643"/>
            <a:stretch>
              <a:fillRect/>
            </a:stretch>
          </p:blipFill>
          <p:spPr>
            <a:xfrm>
              <a:off x="0" y="0"/>
              <a:ext cx="23637140" cy="2712528"/>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3555804" y="2737268"/>
            <a:ext cx="10210546" cy="2034396"/>
            <a:chOff x="0" y="0"/>
            <a:chExt cx="13614062" cy="2712528"/>
          </a:xfrm>
        </p:grpSpPr>
        <p:pic>
          <p:nvPicPr>
            <p:cNvPr id="4" name="Picture 4"/>
            <p:cNvPicPr>
              <a:picLocks noChangeAspect="1"/>
            </p:cNvPicPr>
            <p:nvPr/>
          </p:nvPicPr>
          <p:blipFill>
            <a:blip r:embed="rId3"/>
            <a:srcRect t="20113" b="20113"/>
            <a:stretch>
              <a:fillRect/>
            </a:stretch>
          </p:blipFill>
          <p:spPr>
            <a:xfrm>
              <a:off x="0" y="0"/>
              <a:ext cx="13614062" cy="2712528"/>
            </a:xfrm>
            <a:prstGeom prst="rect">
              <a:avLst/>
            </a:prstGeom>
          </p:spPr>
        </p:pic>
      </p:grpSp>
      <p:sp>
        <p:nvSpPr>
          <p:cNvPr id="5" name="TextBox 5"/>
          <p:cNvSpPr txBox="1"/>
          <p:nvPr/>
        </p:nvSpPr>
        <p:spPr>
          <a:xfrm>
            <a:off x="560145" y="1626018"/>
            <a:ext cx="15473995" cy="1111250"/>
          </a:xfrm>
          <a:prstGeom prst="rect">
            <a:avLst/>
          </a:prstGeom>
        </p:spPr>
        <p:txBody>
          <a:bodyPr lIns="0" tIns="0" rIns="0" bIns="0" rtlCol="0" anchor="t">
            <a:spAutoFit/>
          </a:bodyPr>
          <a:lstStyle/>
          <a:p>
            <a:pPr algn="l">
              <a:lnSpc>
                <a:spcPts val="3999"/>
              </a:lnSpc>
            </a:pPr>
            <a:r>
              <a:rPr lang="en-US" sz="3999" b="1">
                <a:solidFill>
                  <a:srgbClr val="02C1C2"/>
                </a:solidFill>
                <a:latin typeface="Times New Roman Bold"/>
                <a:ea typeface="Times New Roman Bold"/>
                <a:cs typeface="Times New Roman Bold"/>
                <a:sym typeface="Times New Roman Bold"/>
              </a:rPr>
              <a:t>HÀM CẬP NHẬT CHÍNH SÁCH (POLICY FUNCTION)</a:t>
            </a:r>
          </a:p>
          <a:p>
            <a:pPr algn="l">
              <a:lnSpc>
                <a:spcPts val="3999"/>
              </a:lnSpc>
            </a:pPr>
            <a:endParaRPr lang="en-US" sz="3999" b="1">
              <a:solidFill>
                <a:srgbClr val="02C1C2"/>
              </a:solidFill>
              <a:latin typeface="Times New Roman Bold"/>
              <a:ea typeface="Times New Roman Bold"/>
              <a:cs typeface="Times New Roman Bold"/>
              <a:sym typeface="Times New Roman Bold"/>
            </a:endParaRPr>
          </a:p>
        </p:txBody>
      </p:sp>
      <p:sp>
        <p:nvSpPr>
          <p:cNvPr id="6" name="TextBox 6"/>
          <p:cNvSpPr txBox="1"/>
          <p:nvPr/>
        </p:nvSpPr>
        <p:spPr>
          <a:xfrm>
            <a:off x="1028700" y="6056684"/>
            <a:ext cx="16514663" cy="1363345"/>
          </a:xfrm>
          <a:prstGeom prst="rect">
            <a:avLst/>
          </a:prstGeom>
        </p:spPr>
        <p:txBody>
          <a:bodyPr lIns="0" tIns="0" rIns="0" bIns="0" rtlCol="0" anchor="t">
            <a:spAutoFit/>
          </a:bodyPr>
          <a:lstStyle/>
          <a:p>
            <a:pPr algn="l">
              <a:lnSpc>
                <a:spcPts val="5179"/>
              </a:lnSpc>
            </a:pPr>
            <a:r>
              <a:rPr lang="en-US" sz="3699">
                <a:solidFill>
                  <a:srgbClr val="FFFFFF"/>
                </a:solidFill>
                <a:latin typeface="Times New Roman"/>
                <a:ea typeface="Times New Roman"/>
                <a:cs typeface="Times New Roman"/>
                <a:sym typeface="Times New Roman"/>
              </a:rPr>
              <a:t>Π:  Chính sách được cập nhật dựa trên trạng thái niềm tin B thực hiện hành động A</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569670" y="1028700"/>
            <a:ext cx="15473995" cy="606425"/>
          </a:xfrm>
          <a:prstGeom prst="rect">
            <a:avLst/>
          </a:prstGeom>
        </p:spPr>
        <p:txBody>
          <a:bodyPr lIns="0" tIns="0" rIns="0" bIns="0" rtlCol="0" anchor="t">
            <a:spAutoFit/>
          </a:bodyPr>
          <a:lstStyle/>
          <a:p>
            <a:pPr algn="l">
              <a:lnSpc>
                <a:spcPts val="3999"/>
              </a:lnSpc>
            </a:pPr>
            <a:r>
              <a:rPr lang="en-US" sz="3999" b="1">
                <a:solidFill>
                  <a:srgbClr val="02C1C2"/>
                </a:solidFill>
                <a:latin typeface="Times New Roman Bold"/>
                <a:ea typeface="Times New Roman Bold"/>
                <a:cs typeface="Times New Roman Bold"/>
                <a:sym typeface="Times New Roman Bold"/>
              </a:rPr>
              <a:t>PHƯƠNG TRÌNH BELLMAN ĐỂ SAO LƯU POMDP</a:t>
            </a:r>
          </a:p>
        </p:txBody>
      </p:sp>
      <p:sp>
        <p:nvSpPr>
          <p:cNvPr id="4" name="TextBox 4"/>
          <p:cNvSpPr txBox="1"/>
          <p:nvPr/>
        </p:nvSpPr>
        <p:spPr>
          <a:xfrm>
            <a:off x="560145" y="4478360"/>
            <a:ext cx="17447012" cy="5306696"/>
          </a:xfrm>
          <a:prstGeom prst="rect">
            <a:avLst/>
          </a:prstGeom>
        </p:spPr>
        <p:txBody>
          <a:bodyPr lIns="0" tIns="0" rIns="0" bIns="0" rtlCol="0" anchor="t">
            <a:spAutoFit/>
          </a:bodyPr>
          <a:lstStyle/>
          <a:p>
            <a:pPr algn="l">
              <a:lnSpc>
                <a:spcPts val="5179"/>
              </a:lnSpc>
            </a:pPr>
            <a:r>
              <a:rPr lang="en-US" sz="3699">
                <a:solidFill>
                  <a:srgbClr val="FFFFFF"/>
                </a:solidFill>
                <a:latin typeface="Times New Roman"/>
                <a:ea typeface="Times New Roman"/>
                <a:cs typeface="Times New Roman"/>
                <a:sym typeface="Times New Roman"/>
              </a:rPr>
              <a:t>∑s∈S​R(s,a)b(s): Phần này cho biết phần thưởng mong đợi khi thực hiện hành động a với trạng thái niềm tin b</a:t>
            </a:r>
          </a:p>
          <a:p>
            <a:pPr algn="l">
              <a:lnSpc>
                <a:spcPts val="5179"/>
              </a:lnSpc>
            </a:pPr>
            <a:r>
              <a:rPr lang="en-US" sz="3699">
                <a:solidFill>
                  <a:srgbClr val="FFFFFF"/>
                </a:solidFill>
                <a:latin typeface="Times New Roman"/>
                <a:ea typeface="Times New Roman"/>
                <a:cs typeface="Times New Roman"/>
                <a:sym typeface="Times New Roman"/>
              </a:rPr>
              <a:t>γ∑o​P(bo,a​∣b,a)V(b(a,o)): </a:t>
            </a:r>
          </a:p>
          <a:p>
            <a:pPr marL="798821" lvl="1" indent="-399411" algn="l">
              <a:lnSpc>
                <a:spcPts val="5179"/>
              </a:lnSpc>
              <a:buFont typeface="Arial"/>
              <a:buChar char="•"/>
            </a:pPr>
            <a:r>
              <a:rPr lang="en-US" sz="3699">
                <a:solidFill>
                  <a:srgbClr val="FFFFFF"/>
                </a:solidFill>
                <a:latin typeface="Times New Roman"/>
                <a:ea typeface="Times New Roman"/>
                <a:cs typeface="Times New Roman"/>
                <a:sym typeface="Times New Roman"/>
              </a:rPr>
              <a:t>P(bo,a​∣b,a): là khả năng chuyển sang niềm tin mới b phụ thuộc vào sự quan sát o và hành động a</a:t>
            </a:r>
          </a:p>
          <a:p>
            <a:pPr marL="798821" lvl="1" indent="-399411" algn="l">
              <a:lnSpc>
                <a:spcPts val="5179"/>
              </a:lnSpc>
              <a:buFont typeface="Arial"/>
              <a:buChar char="•"/>
            </a:pPr>
            <a:r>
              <a:rPr lang="en-US" sz="3699">
                <a:solidFill>
                  <a:srgbClr val="FFFFFF"/>
                </a:solidFill>
                <a:latin typeface="Times New Roman"/>
                <a:ea typeface="Times New Roman"/>
                <a:cs typeface="Times New Roman"/>
                <a:sym typeface="Times New Roman"/>
              </a:rPr>
              <a:t>V(b(a,o)): Giá trị niềm tin mới</a:t>
            </a:r>
          </a:p>
          <a:p>
            <a:pPr marL="798821" lvl="1" indent="-399411" algn="l">
              <a:lnSpc>
                <a:spcPts val="5179"/>
              </a:lnSpc>
              <a:buFont typeface="Arial"/>
              <a:buChar char="•"/>
            </a:pPr>
            <a:r>
              <a:rPr lang="en-US" sz="3699">
                <a:solidFill>
                  <a:srgbClr val="FFFFFF"/>
                </a:solidFill>
                <a:latin typeface="Times New Roman"/>
                <a:ea typeface="Times New Roman"/>
                <a:cs typeface="Times New Roman"/>
                <a:sym typeface="Times New Roman"/>
              </a:rPr>
              <a:t>Hệ số chiết khấu(γ): Điều này đảm bảo rằng phần thưởng trong tương lai sẽ ít quan trọng hơn phần thưởng trước mắt.</a:t>
            </a:r>
          </a:p>
        </p:txBody>
      </p:sp>
      <p:grpSp>
        <p:nvGrpSpPr>
          <p:cNvPr id="5" name="Group 5"/>
          <p:cNvGrpSpPr/>
          <p:nvPr/>
        </p:nvGrpSpPr>
        <p:grpSpPr>
          <a:xfrm>
            <a:off x="560145" y="1915095"/>
            <a:ext cx="17727855" cy="2034396"/>
            <a:chOff x="0" y="0"/>
            <a:chExt cx="23637140" cy="2712528"/>
          </a:xfrm>
        </p:grpSpPr>
        <p:pic>
          <p:nvPicPr>
            <p:cNvPr id="6" name="Picture 6"/>
            <p:cNvPicPr>
              <a:picLocks noChangeAspect="1"/>
            </p:cNvPicPr>
            <p:nvPr/>
          </p:nvPicPr>
          <p:blipFill>
            <a:blip r:embed="rId3"/>
            <a:srcRect t="10778" b="10778"/>
            <a:stretch>
              <a:fillRect/>
            </a:stretch>
          </p:blipFill>
          <p:spPr>
            <a:xfrm>
              <a:off x="0" y="0"/>
              <a:ext cx="23637140" cy="2712528"/>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576196" y="831595"/>
            <a:ext cx="10793186" cy="7057033"/>
            <a:chOff x="0" y="0"/>
            <a:chExt cx="14390914" cy="9409378"/>
          </a:xfrm>
        </p:grpSpPr>
        <p:pic>
          <p:nvPicPr>
            <p:cNvPr id="4" name="Picture 4"/>
            <p:cNvPicPr>
              <a:picLocks noChangeAspect="1"/>
            </p:cNvPicPr>
            <p:nvPr/>
          </p:nvPicPr>
          <p:blipFill>
            <a:blip r:embed="rId3"/>
            <a:srcRect t="225" b="225"/>
            <a:stretch>
              <a:fillRect/>
            </a:stretch>
          </p:blipFill>
          <p:spPr>
            <a:xfrm>
              <a:off x="0" y="0"/>
              <a:ext cx="14390914" cy="9409378"/>
            </a:xfrm>
            <a:prstGeom prst="rect">
              <a:avLst/>
            </a:prstGeom>
          </p:spPr>
        </p:pic>
      </p:grpSp>
      <p:sp>
        <p:nvSpPr>
          <p:cNvPr id="5" name="TextBox 5"/>
          <p:cNvSpPr txBox="1"/>
          <p:nvPr/>
        </p:nvSpPr>
        <p:spPr>
          <a:xfrm>
            <a:off x="12626855" y="254792"/>
            <a:ext cx="4242184" cy="7474742"/>
          </a:xfrm>
          <a:prstGeom prst="rect">
            <a:avLst/>
          </a:prstGeom>
        </p:spPr>
        <p:txBody>
          <a:bodyPr lIns="0" tIns="0" rIns="0" bIns="0" rtlCol="0" anchor="t">
            <a:spAutoFit/>
          </a:bodyPr>
          <a:lstStyle/>
          <a:p>
            <a:pPr marL="0" lvl="0" indent="0" algn="l">
              <a:lnSpc>
                <a:spcPts val="7218"/>
              </a:lnSpc>
            </a:pPr>
            <a:r>
              <a:rPr lang="en-US" sz="6562" b="1">
                <a:solidFill>
                  <a:srgbClr val="02C1C2"/>
                </a:solidFill>
                <a:latin typeface="Times New Roman Bold"/>
                <a:ea typeface="Times New Roman Bold"/>
                <a:cs typeface="Times New Roman Bold"/>
                <a:sym typeface="Times New Roman Bold"/>
              </a:rPr>
              <a:t>MÔ HÌNH POMDP TRONG TÌNH CẢNH KIỂM THỬ XÂM NHẬP</a:t>
            </a:r>
          </a:p>
        </p:txBody>
      </p:sp>
      <p:sp>
        <p:nvSpPr>
          <p:cNvPr id="6" name="TextBox 6"/>
          <p:cNvSpPr txBox="1"/>
          <p:nvPr/>
        </p:nvSpPr>
        <p:spPr>
          <a:xfrm>
            <a:off x="17424224" y="9305606"/>
            <a:ext cx="449558" cy="538836"/>
          </a:xfrm>
          <a:prstGeom prst="rect">
            <a:avLst/>
          </a:prstGeom>
        </p:spPr>
        <p:txBody>
          <a:bodyPr wrap="none" lIns="0" tIns="0" rIns="0" bIns="0" rtlCol="0" anchor="t">
            <a:spAutoFit/>
          </a:bodyPr>
          <a:lstStyle/>
          <a:p>
            <a:pPr algn="ctr">
              <a:lnSpc>
                <a:spcPts val="4429"/>
              </a:lnSpc>
              <a:spcBef>
                <a:spcPct val="0"/>
              </a:spcBef>
            </a:pPr>
            <a:r>
              <a:rPr lang="en-US" sz="3164">
                <a:solidFill>
                  <a:srgbClr val="FFFFFF"/>
                </a:solidFill>
                <a:latin typeface="Noto Serif Display"/>
                <a:ea typeface="Noto Serif Display"/>
                <a:cs typeface="Noto Serif Display"/>
                <a:sym typeface="Noto Serif Display"/>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893341" y="1189652"/>
            <a:ext cx="14501319" cy="2201781"/>
          </a:xfrm>
          <a:prstGeom prst="rect">
            <a:avLst/>
          </a:prstGeom>
        </p:spPr>
        <p:txBody>
          <a:bodyPr lIns="0" tIns="0" rIns="0" bIns="0" rtlCol="0" anchor="t">
            <a:spAutoFit/>
          </a:bodyPr>
          <a:lstStyle/>
          <a:p>
            <a:pPr marL="0" lvl="0" indent="0" algn="ctr">
              <a:lnSpc>
                <a:spcPts val="8483"/>
              </a:lnSpc>
            </a:pPr>
            <a:r>
              <a:rPr lang="en-US" sz="8079" b="1">
                <a:solidFill>
                  <a:srgbClr val="95CCD5"/>
                </a:solidFill>
                <a:latin typeface="DejaVu Serif Bold"/>
                <a:ea typeface="DejaVu Serif Bold"/>
                <a:cs typeface="DejaVu Serif Bold"/>
                <a:sym typeface="DejaVu Serif Bold"/>
              </a:rPr>
              <a:t>Vấn Đề Của RL Trong Mô hình POMDP</a:t>
            </a:r>
          </a:p>
        </p:txBody>
      </p:sp>
      <p:sp>
        <p:nvSpPr>
          <p:cNvPr id="4" name="AutoShape 4"/>
          <p:cNvSpPr/>
          <p:nvPr/>
        </p:nvSpPr>
        <p:spPr>
          <a:xfrm>
            <a:off x="1249709" y="4234919"/>
            <a:ext cx="15788583" cy="0"/>
          </a:xfrm>
          <a:prstGeom prst="line">
            <a:avLst/>
          </a:prstGeom>
          <a:ln w="38100" cap="flat">
            <a:solidFill>
              <a:srgbClr val="87838D"/>
            </a:solidFill>
            <a:prstDash val="solid"/>
            <a:headEnd type="none" w="sm" len="sm"/>
            <a:tailEnd type="none" w="sm" len="sm"/>
          </a:ln>
        </p:spPr>
        <p:txBody>
          <a:bodyPr/>
          <a:lstStyle/>
          <a:p>
            <a:endParaRPr lang="en-US"/>
          </a:p>
        </p:txBody>
      </p:sp>
      <p:sp>
        <p:nvSpPr>
          <p:cNvPr id="5" name="TextBox 5"/>
          <p:cNvSpPr txBox="1"/>
          <p:nvPr/>
        </p:nvSpPr>
        <p:spPr>
          <a:xfrm>
            <a:off x="677656" y="4671355"/>
            <a:ext cx="3752947" cy="4041934"/>
          </a:xfrm>
          <a:prstGeom prst="rect">
            <a:avLst/>
          </a:prstGeom>
        </p:spPr>
        <p:txBody>
          <a:bodyPr lIns="0" tIns="0" rIns="0" bIns="0" rtlCol="0" anchor="t">
            <a:spAutoFit/>
          </a:bodyPr>
          <a:lstStyle/>
          <a:p>
            <a:pPr marL="0" lvl="0" indent="0" algn="ctr">
              <a:lnSpc>
                <a:spcPts val="4541"/>
              </a:lnSpc>
            </a:pPr>
            <a:r>
              <a:rPr lang="en-US" sz="3243">
                <a:solidFill>
                  <a:srgbClr val="FFFFFF"/>
                </a:solidFill>
                <a:latin typeface="Times New Roman"/>
                <a:ea typeface="Times New Roman"/>
                <a:cs typeface="Times New Roman"/>
                <a:sym typeface="Times New Roman"/>
              </a:rPr>
              <a:t>1. RL cần lượng dữ liệu tương tác rất lớn để học chính xác. Tốn nhiều tài nguyên và thời gian, đòi hỏi môi trường mô phỏng phức tạp.</a:t>
            </a:r>
          </a:p>
        </p:txBody>
      </p:sp>
      <p:sp>
        <p:nvSpPr>
          <p:cNvPr id="6" name="TextBox 6"/>
          <p:cNvSpPr txBox="1"/>
          <p:nvPr/>
        </p:nvSpPr>
        <p:spPr>
          <a:xfrm>
            <a:off x="4975283" y="4671355"/>
            <a:ext cx="3752947" cy="5568474"/>
          </a:xfrm>
          <a:prstGeom prst="rect">
            <a:avLst/>
          </a:prstGeom>
        </p:spPr>
        <p:txBody>
          <a:bodyPr lIns="0" tIns="0" rIns="0" bIns="0" rtlCol="0" anchor="t">
            <a:spAutoFit/>
          </a:bodyPr>
          <a:lstStyle/>
          <a:p>
            <a:pPr marL="0" lvl="0" indent="0" algn="ctr">
              <a:lnSpc>
                <a:spcPts val="4401"/>
              </a:lnSpc>
            </a:pPr>
            <a:r>
              <a:rPr lang="en-US" sz="3143">
                <a:solidFill>
                  <a:srgbClr val="FFFFFF"/>
                </a:solidFill>
                <a:latin typeface="Times New Roman"/>
                <a:ea typeface="Times New Roman"/>
                <a:cs typeface="Times New Roman"/>
                <a:sym typeface="Times New Roman"/>
              </a:rPr>
              <a:t>2. RL thường chỉ hiệu quả trong các nhiệm vụ cụ thể. Khó áp dụng kiến thức học được từ một nhiệm vụ sang nhiệm vụ khác, yêu cầu đào tạo lại từ đầu khi môi trường thay đổi.</a:t>
            </a:r>
          </a:p>
        </p:txBody>
      </p:sp>
      <p:sp>
        <p:nvSpPr>
          <p:cNvPr id="7" name="TextBox 7"/>
          <p:cNvSpPr txBox="1"/>
          <p:nvPr/>
        </p:nvSpPr>
        <p:spPr>
          <a:xfrm>
            <a:off x="9756916" y="4671355"/>
            <a:ext cx="3752947" cy="5184934"/>
          </a:xfrm>
          <a:prstGeom prst="rect">
            <a:avLst/>
          </a:prstGeom>
        </p:spPr>
        <p:txBody>
          <a:bodyPr lIns="0" tIns="0" rIns="0" bIns="0" rtlCol="0" anchor="t">
            <a:spAutoFit/>
          </a:bodyPr>
          <a:lstStyle/>
          <a:p>
            <a:pPr marL="0" lvl="0" indent="0" algn="ctr">
              <a:lnSpc>
                <a:spcPts val="4541"/>
              </a:lnSpc>
            </a:pPr>
            <a:r>
              <a:rPr lang="en-US" sz="3243">
                <a:solidFill>
                  <a:srgbClr val="FFFFFF"/>
                </a:solidFill>
                <a:latin typeface="Times New Roman"/>
                <a:ea typeface="Times New Roman"/>
                <a:cs typeface="Times New Roman"/>
                <a:sym typeface="Times New Roman"/>
              </a:rPr>
              <a:t>3. Hiệu suất RL dễ biến động trong quá trình học, đặc biệt ở giai đoạn đầu do tính ngẫu nhiên khi khám phá hành động. Gây mất ổn định trong các ứng dụng quan trọng</a:t>
            </a:r>
          </a:p>
        </p:txBody>
      </p:sp>
      <p:sp>
        <p:nvSpPr>
          <p:cNvPr id="8" name="TextBox 8"/>
          <p:cNvSpPr txBox="1"/>
          <p:nvPr/>
        </p:nvSpPr>
        <p:spPr>
          <a:xfrm>
            <a:off x="13648335" y="4671355"/>
            <a:ext cx="3752947" cy="4041934"/>
          </a:xfrm>
          <a:prstGeom prst="rect">
            <a:avLst/>
          </a:prstGeom>
        </p:spPr>
        <p:txBody>
          <a:bodyPr lIns="0" tIns="0" rIns="0" bIns="0" rtlCol="0" anchor="t">
            <a:spAutoFit/>
          </a:bodyPr>
          <a:lstStyle/>
          <a:p>
            <a:pPr marL="0" lvl="0" indent="0" algn="ctr">
              <a:lnSpc>
                <a:spcPts val="4541"/>
              </a:lnSpc>
            </a:pPr>
            <a:r>
              <a:rPr lang="en-US" sz="3243">
                <a:solidFill>
                  <a:srgbClr val="FFFFFF"/>
                </a:solidFill>
                <a:latin typeface="Times New Roman"/>
                <a:ea typeface="Times New Roman"/>
                <a:cs typeface="Times New Roman"/>
                <a:sym typeface="Times New Roman"/>
              </a:rPr>
              <a:t>4. Khó khăn trong việc xác định chức năng phần thưởng. Hướng đến tối ưu hóa phần thưởng nhưng không đạt mục tiêu thực sự.</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2427805" y="3622561"/>
            <a:ext cx="13617929" cy="6254721"/>
          </a:xfrm>
          <a:custGeom>
            <a:avLst/>
            <a:gdLst/>
            <a:ahLst/>
            <a:cxnLst/>
            <a:rect l="l" t="t" r="r" b="b"/>
            <a:pathLst>
              <a:path w="13617929" h="6254721">
                <a:moveTo>
                  <a:pt x="0" y="0"/>
                </a:moveTo>
                <a:lnTo>
                  <a:pt x="13617929" y="0"/>
                </a:lnTo>
                <a:lnTo>
                  <a:pt x="13617929" y="6254721"/>
                </a:lnTo>
                <a:lnTo>
                  <a:pt x="0" y="6254721"/>
                </a:lnTo>
                <a:lnTo>
                  <a:pt x="0" y="0"/>
                </a:lnTo>
                <a:close/>
              </a:path>
            </a:pathLst>
          </a:custGeom>
          <a:blipFill>
            <a:blip r:embed="rId3"/>
            <a:stretch>
              <a:fillRect t="-3750" b="-3750"/>
            </a:stretch>
          </a:blipFill>
        </p:spPr>
        <p:txBody>
          <a:bodyPr/>
          <a:lstStyle/>
          <a:p>
            <a:endParaRPr lang="en-US"/>
          </a:p>
        </p:txBody>
      </p:sp>
      <p:sp>
        <p:nvSpPr>
          <p:cNvPr id="4" name="TextBox 4"/>
          <p:cNvSpPr txBox="1"/>
          <p:nvPr/>
        </p:nvSpPr>
        <p:spPr>
          <a:xfrm>
            <a:off x="17733456" y="9839182"/>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FFFFFF"/>
                </a:solidFill>
                <a:latin typeface="Noto Serif Display"/>
                <a:ea typeface="Noto Serif Display"/>
                <a:cs typeface="Noto Serif Display"/>
                <a:sym typeface="Noto Serif Display"/>
              </a:rPr>
              <a:t>25</a:t>
            </a:r>
          </a:p>
        </p:txBody>
      </p:sp>
      <p:sp>
        <p:nvSpPr>
          <p:cNvPr id="5" name="TextBox 5"/>
          <p:cNvSpPr txBox="1"/>
          <p:nvPr/>
        </p:nvSpPr>
        <p:spPr>
          <a:xfrm>
            <a:off x="310807" y="378460"/>
            <a:ext cx="14458712" cy="709929"/>
          </a:xfrm>
          <a:prstGeom prst="rect">
            <a:avLst/>
          </a:prstGeom>
        </p:spPr>
        <p:txBody>
          <a:bodyPr lIns="0" tIns="0" rIns="0" bIns="0" rtlCol="0" anchor="t">
            <a:spAutoFit/>
          </a:bodyPr>
          <a:lstStyle/>
          <a:p>
            <a:pPr algn="ctr">
              <a:lnSpc>
                <a:spcPts val="4699"/>
              </a:lnSpc>
              <a:spcBef>
                <a:spcPct val="0"/>
              </a:spcBef>
            </a:pPr>
            <a:r>
              <a:rPr lang="en-US" sz="4699" b="1">
                <a:solidFill>
                  <a:srgbClr val="02C1C2"/>
                </a:solidFill>
                <a:latin typeface="Times New Roman Bold"/>
                <a:ea typeface="Times New Roman Bold"/>
                <a:cs typeface="Times New Roman Bold"/>
                <a:sym typeface="Times New Roman Bold"/>
              </a:rPr>
              <a:t>3. HIERARCHICAL REINFORCEMENT LEARNING</a:t>
            </a:r>
          </a:p>
        </p:txBody>
      </p:sp>
      <p:sp>
        <p:nvSpPr>
          <p:cNvPr id="6" name="TextBox 6"/>
          <p:cNvSpPr txBox="1"/>
          <p:nvPr/>
        </p:nvSpPr>
        <p:spPr>
          <a:xfrm>
            <a:off x="156170" y="1544834"/>
            <a:ext cx="17733456" cy="902970"/>
          </a:xfrm>
          <a:prstGeom prst="rect">
            <a:avLst/>
          </a:prstGeom>
        </p:spPr>
        <p:txBody>
          <a:bodyPr lIns="0" tIns="0" rIns="0" bIns="0" rtlCol="0" anchor="t">
            <a:spAutoFit/>
          </a:bodyPr>
          <a:lstStyle/>
          <a:p>
            <a:pPr algn="l">
              <a:lnSpc>
                <a:spcPts val="7279"/>
              </a:lnSpc>
            </a:pPr>
            <a:r>
              <a:rPr lang="en-US" sz="5199" b="1">
                <a:solidFill>
                  <a:srgbClr val="02C1C2"/>
                </a:solidFill>
                <a:latin typeface="DejaVu Serif Bold"/>
                <a:ea typeface="DejaVu Serif Bold"/>
                <a:cs typeface="DejaVu Serif Bold"/>
                <a:sym typeface="DejaVu Serif Bold"/>
              </a:rPr>
              <a:t>Phân cluster dựa trên bảo mật mạng</a:t>
            </a:r>
          </a:p>
        </p:txBody>
      </p:sp>
      <p:sp>
        <p:nvSpPr>
          <p:cNvPr id="7" name="TextBox 7"/>
          <p:cNvSpPr txBox="1"/>
          <p:nvPr/>
        </p:nvSpPr>
        <p:spPr>
          <a:xfrm>
            <a:off x="185539" y="2381129"/>
            <a:ext cx="18102461" cy="1180465"/>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Mạng được chia thành các cụm dựa trên tính năng bảo mật, không phải địa chỉ mạng vật lý, mỗi cluster được coi là một môi trường POMDP nhỏ.</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8700" y="3523494"/>
            <a:ext cx="15907077" cy="5885619"/>
          </a:xfrm>
          <a:custGeom>
            <a:avLst/>
            <a:gdLst/>
            <a:ahLst/>
            <a:cxnLst/>
            <a:rect l="l" t="t" r="r" b="b"/>
            <a:pathLst>
              <a:path w="15907077" h="5885619">
                <a:moveTo>
                  <a:pt x="0" y="0"/>
                </a:moveTo>
                <a:lnTo>
                  <a:pt x="15907077" y="0"/>
                </a:lnTo>
                <a:lnTo>
                  <a:pt x="15907077" y="5885618"/>
                </a:lnTo>
                <a:lnTo>
                  <a:pt x="0" y="588561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10807" y="378460"/>
            <a:ext cx="14458712" cy="709929"/>
          </a:xfrm>
          <a:prstGeom prst="rect">
            <a:avLst/>
          </a:prstGeom>
        </p:spPr>
        <p:txBody>
          <a:bodyPr lIns="0" tIns="0" rIns="0" bIns="0" rtlCol="0" anchor="t">
            <a:spAutoFit/>
          </a:bodyPr>
          <a:lstStyle/>
          <a:p>
            <a:pPr algn="ctr">
              <a:lnSpc>
                <a:spcPts val="4699"/>
              </a:lnSpc>
              <a:spcBef>
                <a:spcPct val="0"/>
              </a:spcBef>
            </a:pPr>
            <a:r>
              <a:rPr lang="en-US" sz="4699" b="1">
                <a:solidFill>
                  <a:srgbClr val="02C1C2"/>
                </a:solidFill>
                <a:latin typeface="Times New Roman Bold"/>
                <a:ea typeface="Times New Roman Bold"/>
                <a:cs typeface="Times New Roman Bold"/>
                <a:sym typeface="Times New Roman Bold"/>
              </a:rPr>
              <a:t>3. HIERARCHICAL REINFORCEMENT LEARNING</a:t>
            </a:r>
          </a:p>
        </p:txBody>
      </p:sp>
      <p:sp>
        <p:nvSpPr>
          <p:cNvPr id="5" name="TextBox 5"/>
          <p:cNvSpPr txBox="1"/>
          <p:nvPr/>
        </p:nvSpPr>
        <p:spPr>
          <a:xfrm>
            <a:off x="294902" y="1544834"/>
            <a:ext cx="17669756" cy="862737"/>
          </a:xfrm>
          <a:prstGeom prst="rect">
            <a:avLst/>
          </a:prstGeom>
        </p:spPr>
        <p:txBody>
          <a:bodyPr lIns="0" tIns="0" rIns="0" bIns="0" rtlCol="0" anchor="t">
            <a:spAutoFit/>
          </a:bodyPr>
          <a:lstStyle/>
          <a:p>
            <a:pPr algn="l">
              <a:lnSpc>
                <a:spcPts val="7279"/>
              </a:lnSpc>
            </a:pPr>
            <a:r>
              <a:rPr lang="en-US" sz="5199" b="1" dirty="0" err="1">
                <a:solidFill>
                  <a:srgbClr val="02C1C2"/>
                </a:solidFill>
                <a:latin typeface="DejaVu Serif Bold"/>
                <a:ea typeface="DejaVu Serif Bold"/>
                <a:cs typeface="DejaVu Serif Bold"/>
                <a:sym typeface="DejaVu Serif Bold"/>
              </a:rPr>
              <a:t>Giải</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quyết</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mô</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hình</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mạng</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lớn</a:t>
            </a:r>
            <a:endParaRPr lang="en-US" sz="5199" b="1" dirty="0">
              <a:solidFill>
                <a:srgbClr val="02C1C2"/>
              </a:solidFill>
              <a:latin typeface="DejaVu Serif Bold"/>
              <a:ea typeface="DejaVu Serif Bold"/>
              <a:cs typeface="DejaVu Serif Bold"/>
              <a:sym typeface="DejaVu Serif Bold"/>
            </a:endParaRPr>
          </a:p>
        </p:txBody>
      </p:sp>
      <p:sp>
        <p:nvSpPr>
          <p:cNvPr id="6" name="TextBox 6"/>
          <p:cNvSpPr txBox="1"/>
          <p:nvPr/>
        </p:nvSpPr>
        <p:spPr>
          <a:xfrm>
            <a:off x="185539" y="2381129"/>
            <a:ext cx="17314372"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Mạng được chia thành các nhóm (clusters) dựa trên tính năng bảo mật</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667016" y="2503472"/>
            <a:ext cx="6187989" cy="6754828"/>
          </a:xfrm>
          <a:custGeom>
            <a:avLst/>
            <a:gdLst/>
            <a:ahLst/>
            <a:cxnLst/>
            <a:rect l="l" t="t" r="r" b="b"/>
            <a:pathLst>
              <a:path w="6187989" h="6754828">
                <a:moveTo>
                  <a:pt x="0" y="0"/>
                </a:moveTo>
                <a:lnTo>
                  <a:pt x="6187989" y="0"/>
                </a:lnTo>
                <a:lnTo>
                  <a:pt x="6187989" y="6754828"/>
                </a:lnTo>
                <a:lnTo>
                  <a:pt x="0" y="675482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10807" y="378460"/>
            <a:ext cx="14458712" cy="709929"/>
          </a:xfrm>
          <a:prstGeom prst="rect">
            <a:avLst/>
          </a:prstGeom>
        </p:spPr>
        <p:txBody>
          <a:bodyPr lIns="0" tIns="0" rIns="0" bIns="0" rtlCol="0" anchor="t">
            <a:spAutoFit/>
          </a:bodyPr>
          <a:lstStyle/>
          <a:p>
            <a:pPr algn="ctr">
              <a:lnSpc>
                <a:spcPts val="4699"/>
              </a:lnSpc>
              <a:spcBef>
                <a:spcPct val="0"/>
              </a:spcBef>
            </a:pPr>
            <a:r>
              <a:rPr lang="en-US" sz="4699" b="1">
                <a:solidFill>
                  <a:srgbClr val="02C1C2"/>
                </a:solidFill>
                <a:latin typeface="Times New Roman Bold"/>
                <a:ea typeface="Times New Roman Bold"/>
                <a:cs typeface="Times New Roman Bold"/>
                <a:sym typeface="Times New Roman Bold"/>
              </a:rPr>
              <a:t>3. HIERARCHICAL REINFORCEMENT LEARNING</a:t>
            </a:r>
          </a:p>
        </p:txBody>
      </p:sp>
      <p:sp>
        <p:nvSpPr>
          <p:cNvPr id="5" name="TextBox 5"/>
          <p:cNvSpPr txBox="1"/>
          <p:nvPr/>
        </p:nvSpPr>
        <p:spPr>
          <a:xfrm>
            <a:off x="294902" y="1544834"/>
            <a:ext cx="17669756" cy="862737"/>
          </a:xfrm>
          <a:prstGeom prst="rect">
            <a:avLst/>
          </a:prstGeom>
        </p:spPr>
        <p:txBody>
          <a:bodyPr lIns="0" tIns="0" rIns="0" bIns="0" rtlCol="0" anchor="t">
            <a:spAutoFit/>
          </a:bodyPr>
          <a:lstStyle/>
          <a:p>
            <a:pPr algn="l">
              <a:lnSpc>
                <a:spcPts val="7279"/>
              </a:lnSpc>
            </a:pPr>
            <a:r>
              <a:rPr lang="en-US" sz="5199" b="1" dirty="0" err="1">
                <a:solidFill>
                  <a:srgbClr val="02C1C2"/>
                </a:solidFill>
                <a:latin typeface="DejaVu Serif Bold"/>
                <a:ea typeface="DejaVu Serif Bold"/>
                <a:cs typeface="DejaVu Serif Bold"/>
                <a:sym typeface="DejaVu Serif Bold"/>
              </a:rPr>
              <a:t>Giải</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quyết</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mô</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hình</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mạng</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lớn</a:t>
            </a:r>
            <a:endParaRPr lang="en-US" sz="5199" b="1" dirty="0">
              <a:solidFill>
                <a:srgbClr val="02C1C2"/>
              </a:solidFill>
              <a:latin typeface="DejaVu Serif Bold"/>
              <a:ea typeface="DejaVu Serif Bold"/>
              <a:cs typeface="DejaVu Serif Bold"/>
              <a:sym typeface="DejaVu Serif Bold"/>
            </a:endParaRPr>
          </a:p>
        </p:txBody>
      </p:sp>
      <p:sp>
        <p:nvSpPr>
          <p:cNvPr id="6" name="TextBox 6"/>
          <p:cNvSpPr txBox="1"/>
          <p:nvPr/>
        </p:nvSpPr>
        <p:spPr>
          <a:xfrm>
            <a:off x="7353321" y="3318000"/>
            <a:ext cx="10190042" cy="3274695"/>
          </a:xfrm>
          <a:prstGeom prst="rect">
            <a:avLst/>
          </a:prstGeom>
        </p:spPr>
        <p:txBody>
          <a:bodyPr lIns="0" tIns="0" rIns="0" bIns="0" rtlCol="0" anchor="t">
            <a:spAutoFit/>
          </a:bodyPr>
          <a:lstStyle/>
          <a:p>
            <a:pPr algn="l">
              <a:lnSpc>
                <a:spcPts val="7000"/>
              </a:lnSpc>
            </a:pPr>
            <a:r>
              <a:rPr lang="en-US" sz="5000" b="1">
                <a:solidFill>
                  <a:srgbClr val="FFFFFF"/>
                </a:solidFill>
                <a:latin typeface="Noto Serif Display Bold"/>
                <a:ea typeface="Noto Serif Display Bold"/>
                <a:cs typeface="Noto Serif Display Bold"/>
                <a:sym typeface="Noto Serif Display Bold"/>
              </a:rPr>
              <a:t>Giai đoạn đầu tiên</a:t>
            </a:r>
          </a:p>
          <a:p>
            <a:pPr algn="l">
              <a:lnSpc>
                <a:spcPts val="4759"/>
              </a:lnSpc>
            </a:pPr>
            <a:r>
              <a:rPr lang="en-US" sz="3399">
                <a:solidFill>
                  <a:srgbClr val="FFFFFF"/>
                </a:solidFill>
                <a:latin typeface="Noto Serif Display"/>
                <a:ea typeface="Noto Serif Display"/>
                <a:cs typeface="Noto Serif Display"/>
                <a:sym typeface="Noto Serif Display"/>
              </a:rPr>
              <a:t>Mạng không phân đoạn và được biểu diễn dưới dạng kiến ​​trúc phẳng .</a:t>
            </a:r>
          </a:p>
          <a:p>
            <a:pPr algn="l">
              <a:lnSpc>
                <a:spcPts val="4759"/>
              </a:lnSpc>
            </a:pPr>
            <a:r>
              <a:rPr lang="en-US" sz="3399">
                <a:solidFill>
                  <a:srgbClr val="FFFFFF"/>
                </a:solidFill>
                <a:latin typeface="Noto Serif Display"/>
                <a:ea typeface="Noto Serif Display"/>
                <a:cs typeface="Noto Serif Display"/>
                <a:sym typeface="Noto Serif Display"/>
              </a:rPr>
              <a:t>Mạng được chia thành các mạng con ( SN0 , SN1 , SN2 , SN3 và SN4 ).</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610429" y="2557349"/>
            <a:ext cx="6451661" cy="6851764"/>
          </a:xfrm>
          <a:custGeom>
            <a:avLst/>
            <a:gdLst/>
            <a:ahLst/>
            <a:cxnLst/>
            <a:rect l="l" t="t" r="r" b="b"/>
            <a:pathLst>
              <a:path w="6451661" h="6851764">
                <a:moveTo>
                  <a:pt x="0" y="0"/>
                </a:moveTo>
                <a:lnTo>
                  <a:pt x="6451660" y="0"/>
                </a:lnTo>
                <a:lnTo>
                  <a:pt x="6451660" y="6851763"/>
                </a:lnTo>
                <a:lnTo>
                  <a:pt x="0" y="685176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10807" y="378460"/>
            <a:ext cx="14458712" cy="709929"/>
          </a:xfrm>
          <a:prstGeom prst="rect">
            <a:avLst/>
          </a:prstGeom>
        </p:spPr>
        <p:txBody>
          <a:bodyPr lIns="0" tIns="0" rIns="0" bIns="0" rtlCol="0" anchor="t">
            <a:spAutoFit/>
          </a:bodyPr>
          <a:lstStyle/>
          <a:p>
            <a:pPr algn="ctr">
              <a:lnSpc>
                <a:spcPts val="4699"/>
              </a:lnSpc>
              <a:spcBef>
                <a:spcPct val="0"/>
              </a:spcBef>
            </a:pPr>
            <a:r>
              <a:rPr lang="en-US" sz="4699" b="1">
                <a:solidFill>
                  <a:srgbClr val="02C1C2"/>
                </a:solidFill>
                <a:latin typeface="Times New Roman Bold"/>
                <a:ea typeface="Times New Roman Bold"/>
                <a:cs typeface="Times New Roman Bold"/>
                <a:sym typeface="Times New Roman Bold"/>
              </a:rPr>
              <a:t>3. HIERARCHICAL REINFORCEMENT LEARNING</a:t>
            </a:r>
          </a:p>
        </p:txBody>
      </p:sp>
      <p:sp>
        <p:nvSpPr>
          <p:cNvPr id="5" name="TextBox 5"/>
          <p:cNvSpPr txBox="1"/>
          <p:nvPr/>
        </p:nvSpPr>
        <p:spPr>
          <a:xfrm>
            <a:off x="294902" y="1544834"/>
            <a:ext cx="17669756" cy="862737"/>
          </a:xfrm>
          <a:prstGeom prst="rect">
            <a:avLst/>
          </a:prstGeom>
        </p:spPr>
        <p:txBody>
          <a:bodyPr lIns="0" tIns="0" rIns="0" bIns="0" rtlCol="0" anchor="t">
            <a:spAutoFit/>
          </a:bodyPr>
          <a:lstStyle/>
          <a:p>
            <a:pPr algn="l">
              <a:lnSpc>
                <a:spcPts val="7279"/>
              </a:lnSpc>
            </a:pPr>
            <a:r>
              <a:rPr lang="en-US" sz="5199" b="1" dirty="0" err="1">
                <a:solidFill>
                  <a:srgbClr val="02C1C2"/>
                </a:solidFill>
                <a:latin typeface="DejaVu Serif Bold"/>
                <a:ea typeface="DejaVu Serif Bold"/>
                <a:cs typeface="DejaVu Serif Bold"/>
                <a:sym typeface="DejaVu Serif Bold"/>
              </a:rPr>
              <a:t>Giải</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quyết</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mô</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hình</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mạng</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lớn</a:t>
            </a:r>
            <a:endParaRPr lang="en-US" sz="5199" b="1" dirty="0">
              <a:solidFill>
                <a:srgbClr val="02C1C2"/>
              </a:solidFill>
              <a:latin typeface="DejaVu Serif Bold"/>
              <a:ea typeface="DejaVu Serif Bold"/>
              <a:cs typeface="DejaVu Serif Bold"/>
              <a:sym typeface="DejaVu Serif Bold"/>
            </a:endParaRPr>
          </a:p>
        </p:txBody>
      </p:sp>
      <p:sp>
        <p:nvSpPr>
          <p:cNvPr id="6" name="TextBox 6"/>
          <p:cNvSpPr txBox="1"/>
          <p:nvPr/>
        </p:nvSpPr>
        <p:spPr>
          <a:xfrm>
            <a:off x="7353321" y="3318000"/>
            <a:ext cx="10190042" cy="3274695"/>
          </a:xfrm>
          <a:prstGeom prst="rect">
            <a:avLst/>
          </a:prstGeom>
        </p:spPr>
        <p:txBody>
          <a:bodyPr lIns="0" tIns="0" rIns="0" bIns="0" rtlCol="0" anchor="t">
            <a:spAutoFit/>
          </a:bodyPr>
          <a:lstStyle/>
          <a:p>
            <a:pPr algn="l">
              <a:lnSpc>
                <a:spcPts val="7000"/>
              </a:lnSpc>
            </a:pPr>
            <a:r>
              <a:rPr lang="en-US" sz="5000" b="1">
                <a:solidFill>
                  <a:srgbClr val="FFFFFF"/>
                </a:solidFill>
                <a:latin typeface="Noto Serif Display Bold"/>
                <a:ea typeface="Noto Serif Display Bold"/>
                <a:cs typeface="Noto Serif Display Bold"/>
                <a:sym typeface="Noto Serif Display Bold"/>
              </a:rPr>
              <a:t> Giai đoạn giữa</a:t>
            </a:r>
          </a:p>
          <a:p>
            <a:pPr algn="l">
              <a:lnSpc>
                <a:spcPts val="4759"/>
              </a:lnSpc>
            </a:pPr>
            <a:r>
              <a:rPr lang="en-US" sz="3399">
                <a:solidFill>
                  <a:srgbClr val="FFFFFF"/>
                </a:solidFill>
                <a:latin typeface="Noto Serif Display"/>
                <a:ea typeface="Noto Serif Display"/>
                <a:cs typeface="Noto Serif Display"/>
                <a:sym typeface="Noto Serif Display"/>
              </a:rPr>
              <a:t>Mạng hiện được chia thành các cluster (Cluster 0 to Cluster 8), phân đoạn cơ sở hạ tầng thành các đơn vị riêng biệt.</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677011" y="2706450"/>
            <a:ext cx="5602458" cy="7307554"/>
          </a:xfrm>
          <a:custGeom>
            <a:avLst/>
            <a:gdLst/>
            <a:ahLst/>
            <a:cxnLst/>
            <a:rect l="l" t="t" r="r" b="b"/>
            <a:pathLst>
              <a:path w="5602458" h="7307554">
                <a:moveTo>
                  <a:pt x="0" y="0"/>
                </a:moveTo>
                <a:lnTo>
                  <a:pt x="5602458" y="0"/>
                </a:lnTo>
                <a:lnTo>
                  <a:pt x="5602458" y="7307554"/>
                </a:lnTo>
                <a:lnTo>
                  <a:pt x="0" y="730755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10807" y="378460"/>
            <a:ext cx="14458712" cy="709929"/>
          </a:xfrm>
          <a:prstGeom prst="rect">
            <a:avLst/>
          </a:prstGeom>
        </p:spPr>
        <p:txBody>
          <a:bodyPr lIns="0" tIns="0" rIns="0" bIns="0" rtlCol="0" anchor="t">
            <a:spAutoFit/>
          </a:bodyPr>
          <a:lstStyle/>
          <a:p>
            <a:pPr algn="ctr">
              <a:lnSpc>
                <a:spcPts val="4699"/>
              </a:lnSpc>
              <a:spcBef>
                <a:spcPct val="0"/>
              </a:spcBef>
            </a:pPr>
            <a:r>
              <a:rPr lang="en-US" sz="4699" b="1">
                <a:solidFill>
                  <a:srgbClr val="02C1C2"/>
                </a:solidFill>
                <a:latin typeface="Times New Roman Bold"/>
                <a:ea typeface="Times New Roman Bold"/>
                <a:cs typeface="Times New Roman Bold"/>
                <a:sym typeface="Times New Roman Bold"/>
              </a:rPr>
              <a:t>3. HIERARCHICAL REINFORCEMENT LEARNING</a:t>
            </a:r>
          </a:p>
        </p:txBody>
      </p:sp>
      <p:sp>
        <p:nvSpPr>
          <p:cNvPr id="5" name="TextBox 5"/>
          <p:cNvSpPr txBox="1"/>
          <p:nvPr/>
        </p:nvSpPr>
        <p:spPr>
          <a:xfrm>
            <a:off x="294902" y="1544834"/>
            <a:ext cx="17669756" cy="862737"/>
          </a:xfrm>
          <a:prstGeom prst="rect">
            <a:avLst/>
          </a:prstGeom>
        </p:spPr>
        <p:txBody>
          <a:bodyPr lIns="0" tIns="0" rIns="0" bIns="0" rtlCol="0" anchor="t">
            <a:spAutoFit/>
          </a:bodyPr>
          <a:lstStyle/>
          <a:p>
            <a:pPr algn="l">
              <a:lnSpc>
                <a:spcPts val="7279"/>
              </a:lnSpc>
            </a:pPr>
            <a:r>
              <a:rPr lang="en-US" sz="5199" b="1" dirty="0" err="1">
                <a:solidFill>
                  <a:srgbClr val="02C1C2"/>
                </a:solidFill>
                <a:latin typeface="DejaVu Serif Bold"/>
                <a:ea typeface="DejaVu Serif Bold"/>
                <a:cs typeface="DejaVu Serif Bold"/>
                <a:sym typeface="DejaVu Serif Bold"/>
              </a:rPr>
              <a:t>Giải</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quyết</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mô</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hình</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mạng</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lớn</a:t>
            </a:r>
            <a:endParaRPr lang="en-US" sz="5199" b="1" dirty="0">
              <a:solidFill>
                <a:srgbClr val="02C1C2"/>
              </a:solidFill>
              <a:latin typeface="DejaVu Serif Bold"/>
              <a:ea typeface="DejaVu Serif Bold"/>
              <a:cs typeface="DejaVu Serif Bold"/>
              <a:sym typeface="DejaVu Serif Bold"/>
            </a:endParaRPr>
          </a:p>
        </p:txBody>
      </p:sp>
      <p:sp>
        <p:nvSpPr>
          <p:cNvPr id="6" name="TextBox 6"/>
          <p:cNvSpPr txBox="1"/>
          <p:nvPr/>
        </p:nvSpPr>
        <p:spPr>
          <a:xfrm>
            <a:off x="7353321" y="3318000"/>
            <a:ext cx="10190042" cy="3274695"/>
          </a:xfrm>
          <a:prstGeom prst="rect">
            <a:avLst/>
          </a:prstGeom>
        </p:spPr>
        <p:txBody>
          <a:bodyPr lIns="0" tIns="0" rIns="0" bIns="0" rtlCol="0" anchor="t">
            <a:spAutoFit/>
          </a:bodyPr>
          <a:lstStyle/>
          <a:p>
            <a:pPr algn="l">
              <a:lnSpc>
                <a:spcPts val="7000"/>
              </a:lnSpc>
            </a:pPr>
            <a:r>
              <a:rPr lang="en-US" sz="5000" b="1">
                <a:solidFill>
                  <a:srgbClr val="FFFFFF"/>
                </a:solidFill>
                <a:latin typeface="Noto Serif Display Bold"/>
                <a:ea typeface="Noto Serif Display Bold"/>
                <a:cs typeface="Noto Serif Display Bold"/>
                <a:sym typeface="Noto Serif Display Bold"/>
              </a:rPr>
              <a:t>Giai đoạn cuối cùng</a:t>
            </a:r>
          </a:p>
          <a:p>
            <a:pPr algn="l">
              <a:lnSpc>
                <a:spcPts val="4759"/>
              </a:lnSpc>
            </a:pPr>
            <a:r>
              <a:rPr lang="en-US" sz="3399">
                <a:solidFill>
                  <a:srgbClr val="FFFFFF"/>
                </a:solidFill>
                <a:latin typeface="Noto Serif Display"/>
                <a:ea typeface="Noto Serif Display"/>
                <a:cs typeface="Noto Serif Display"/>
                <a:sym typeface="Noto Serif Display"/>
              </a:rPr>
              <a:t>Các cluster được tối ưu hóa hơn nữa thành Phân cấp cluster (HoC)</a:t>
            </a:r>
          </a:p>
          <a:p>
            <a:pPr algn="l">
              <a:lnSpc>
                <a:spcPts val="4759"/>
              </a:lnSpc>
            </a:pPr>
            <a:r>
              <a:rPr lang="en-US" sz="3399">
                <a:solidFill>
                  <a:srgbClr val="FFFFFF"/>
                </a:solidFill>
                <a:latin typeface="Noto Serif Display"/>
                <a:ea typeface="Noto Serif Display"/>
                <a:cs typeface="Noto Serif Display"/>
                <a:sym typeface="Noto Serif Display"/>
              </a:rPr>
              <a:t>Mỗi HoC cô lập các thành phần nhỏ hơn</a:t>
            </a:r>
          </a:p>
          <a:p>
            <a:pPr algn="l">
              <a:lnSpc>
                <a:spcPts val="4759"/>
              </a:lnSpc>
            </a:pPr>
            <a:r>
              <a:rPr lang="en-US" sz="3399">
                <a:solidFill>
                  <a:srgbClr val="FFFFFF"/>
                </a:solidFill>
                <a:latin typeface="Noto Serif Display"/>
                <a:ea typeface="Noto Serif Display"/>
                <a:cs typeface="Noto Serif Display"/>
                <a:sym typeface="Noto Serif Display"/>
              </a:rPr>
              <a:t>Các hệ thống chính được sắp xếp theo HoC ưu tiên</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728866" y="519353"/>
            <a:ext cx="9205119" cy="1259829"/>
          </a:xfrm>
          <a:prstGeom prst="rect">
            <a:avLst/>
          </a:prstGeom>
        </p:spPr>
        <p:txBody>
          <a:bodyPr wrap="square" lIns="0" tIns="0" rIns="0" bIns="0" rtlCol="0" anchor="t">
            <a:spAutoFit/>
          </a:bodyPr>
          <a:lstStyle/>
          <a:p>
            <a:pPr algn="ctr">
              <a:lnSpc>
                <a:spcPts val="10360"/>
              </a:lnSpc>
            </a:pPr>
            <a:r>
              <a:rPr lang="en-US" sz="7400" b="1" dirty="0" err="1">
                <a:solidFill>
                  <a:srgbClr val="FFFFFF"/>
                </a:solidFill>
                <a:latin typeface="Noto Sans Bold"/>
                <a:ea typeface="Noto Sans Bold"/>
                <a:cs typeface="Noto Sans Bold"/>
                <a:sym typeface="Noto Sans Bold"/>
              </a:rPr>
              <a:t>Nội</a:t>
            </a:r>
            <a:r>
              <a:rPr lang="en-US" sz="7400" b="1" dirty="0">
                <a:solidFill>
                  <a:srgbClr val="FFFFFF"/>
                </a:solidFill>
                <a:latin typeface="Noto Sans Bold"/>
                <a:ea typeface="Noto Sans Bold"/>
                <a:cs typeface="Noto Sans Bold"/>
                <a:sym typeface="Noto Sans Bold"/>
              </a:rPr>
              <a:t> dung </a:t>
            </a:r>
            <a:r>
              <a:rPr lang="en-US" sz="7400" b="1" dirty="0" err="1">
                <a:solidFill>
                  <a:srgbClr val="FFFFFF"/>
                </a:solidFill>
                <a:latin typeface="Noto Sans Bold"/>
                <a:ea typeface="Noto Sans Bold"/>
                <a:cs typeface="Noto Sans Bold"/>
                <a:sym typeface="Noto Sans Bold"/>
              </a:rPr>
              <a:t>trình</a:t>
            </a:r>
            <a:r>
              <a:rPr lang="en-US" sz="7400" b="1" dirty="0">
                <a:solidFill>
                  <a:srgbClr val="FFFFFF"/>
                </a:solidFill>
                <a:latin typeface="Noto Sans Bold"/>
                <a:ea typeface="Noto Sans Bold"/>
                <a:cs typeface="Noto Sans Bold"/>
                <a:sym typeface="Noto Sans Bold"/>
              </a:rPr>
              <a:t> </a:t>
            </a:r>
            <a:r>
              <a:rPr lang="en-US" sz="7400" b="1" dirty="0" err="1">
                <a:solidFill>
                  <a:srgbClr val="FFFFFF"/>
                </a:solidFill>
                <a:latin typeface="Noto Sans Bold"/>
                <a:ea typeface="Noto Sans Bold"/>
                <a:cs typeface="Noto Sans Bold"/>
                <a:sym typeface="Noto Sans Bold"/>
              </a:rPr>
              <a:t>bày</a:t>
            </a:r>
            <a:endParaRPr lang="en-US" sz="7400" b="1" dirty="0">
              <a:solidFill>
                <a:srgbClr val="FFFFFF"/>
              </a:solidFill>
              <a:latin typeface="Noto Sans Bold"/>
              <a:ea typeface="Noto Sans Bold"/>
              <a:cs typeface="Noto Sans Bold"/>
              <a:sym typeface="Noto Sans Bold"/>
            </a:endParaRPr>
          </a:p>
        </p:txBody>
      </p:sp>
      <p:sp>
        <p:nvSpPr>
          <p:cNvPr id="4" name="TextBox 4"/>
          <p:cNvSpPr txBox="1"/>
          <p:nvPr/>
        </p:nvSpPr>
        <p:spPr>
          <a:xfrm>
            <a:off x="6571659" y="2721341"/>
            <a:ext cx="9142361" cy="927754"/>
          </a:xfrm>
          <a:prstGeom prst="rect">
            <a:avLst/>
          </a:prstGeom>
        </p:spPr>
        <p:txBody>
          <a:bodyPr lIns="0" tIns="0" rIns="0" bIns="0" rtlCol="0" anchor="t">
            <a:spAutoFit/>
          </a:bodyPr>
          <a:lstStyle/>
          <a:p>
            <a:pPr algn="l">
              <a:lnSpc>
                <a:spcPts val="7663"/>
              </a:lnSpc>
            </a:pPr>
            <a:r>
              <a:rPr lang="en-US" sz="5474" b="1">
                <a:solidFill>
                  <a:srgbClr val="FFFFFF"/>
                </a:solidFill>
                <a:latin typeface="Noto Sans Bold"/>
                <a:ea typeface="Noto Sans Bold"/>
                <a:cs typeface="Noto Sans Bold"/>
                <a:sym typeface="Noto Sans Bold"/>
              </a:rPr>
              <a:t>I. Tổng Quan</a:t>
            </a:r>
          </a:p>
        </p:txBody>
      </p:sp>
      <p:sp>
        <p:nvSpPr>
          <p:cNvPr id="5" name="TextBox 5"/>
          <p:cNvSpPr txBox="1"/>
          <p:nvPr/>
        </p:nvSpPr>
        <p:spPr>
          <a:xfrm>
            <a:off x="6571659" y="3882898"/>
            <a:ext cx="9205119" cy="90297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II. Mục Tiêu Nghiên Cứu</a:t>
            </a:r>
          </a:p>
        </p:txBody>
      </p:sp>
      <p:sp>
        <p:nvSpPr>
          <p:cNvPr id="6" name="TextBox 6"/>
          <p:cNvSpPr txBox="1"/>
          <p:nvPr/>
        </p:nvSpPr>
        <p:spPr>
          <a:xfrm>
            <a:off x="6571658" y="5141335"/>
            <a:ext cx="11335341" cy="862737"/>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DejaVu Serif Bold"/>
                <a:ea typeface="DejaVu Serif Bold"/>
                <a:cs typeface="DejaVu Serif Bold"/>
                <a:sym typeface="DejaVu Serif Bold"/>
              </a:rPr>
              <a:t>III. </a:t>
            </a:r>
            <a:r>
              <a:rPr lang="en-US" sz="5199" b="1" dirty="0" err="1">
                <a:solidFill>
                  <a:srgbClr val="FFFFFF"/>
                </a:solidFill>
                <a:latin typeface="DejaVu Serif Bold"/>
                <a:ea typeface="DejaVu Serif Bold"/>
                <a:cs typeface="DejaVu Serif Bold"/>
                <a:sym typeface="DejaVu Serif Bold"/>
              </a:rPr>
              <a:t>Giải</a:t>
            </a:r>
            <a:r>
              <a:rPr lang="en-US" sz="5199" b="1" dirty="0">
                <a:solidFill>
                  <a:srgbClr val="FFFFFF"/>
                </a:solidFill>
                <a:latin typeface="DejaVu Serif Bold"/>
                <a:ea typeface="DejaVu Serif Bold"/>
                <a:cs typeface="DejaVu Serif Bold"/>
                <a:sym typeface="DejaVu Serif Bold"/>
              </a:rPr>
              <a:t> </a:t>
            </a:r>
            <a:r>
              <a:rPr lang="en-US" sz="5199" b="1" dirty="0" err="1">
                <a:solidFill>
                  <a:srgbClr val="FFFFFF"/>
                </a:solidFill>
                <a:latin typeface="DejaVu Serif Bold"/>
                <a:ea typeface="DejaVu Serif Bold"/>
                <a:cs typeface="DejaVu Serif Bold"/>
                <a:sym typeface="DejaVu Serif Bold"/>
              </a:rPr>
              <a:t>Quyết</a:t>
            </a:r>
            <a:r>
              <a:rPr lang="en-US" sz="5199" b="1" dirty="0">
                <a:solidFill>
                  <a:srgbClr val="FFFFFF"/>
                </a:solidFill>
                <a:latin typeface="DejaVu Serif Bold"/>
                <a:ea typeface="DejaVu Serif Bold"/>
                <a:cs typeface="DejaVu Serif Bold"/>
                <a:sym typeface="DejaVu Serif Bold"/>
              </a:rPr>
              <a:t> </a:t>
            </a:r>
            <a:r>
              <a:rPr lang="en-US" sz="5199" b="1" dirty="0" err="1">
                <a:solidFill>
                  <a:srgbClr val="FFFFFF"/>
                </a:solidFill>
                <a:latin typeface="DejaVu Serif Bold"/>
                <a:ea typeface="DejaVu Serif Bold"/>
                <a:cs typeface="DejaVu Serif Bold"/>
                <a:sym typeface="DejaVu Serif Bold"/>
              </a:rPr>
              <a:t>vấn</a:t>
            </a:r>
            <a:r>
              <a:rPr lang="en-US" sz="5199" b="1" dirty="0">
                <a:solidFill>
                  <a:srgbClr val="FFFFFF"/>
                </a:solidFill>
                <a:latin typeface="DejaVu Serif Bold"/>
                <a:ea typeface="DejaVu Serif Bold"/>
                <a:cs typeface="DejaVu Serif Bold"/>
                <a:sym typeface="DejaVu Serif Bold"/>
              </a:rPr>
              <a:t> </a:t>
            </a:r>
            <a:r>
              <a:rPr lang="en-US" sz="5199" b="1" dirty="0" err="1">
                <a:solidFill>
                  <a:srgbClr val="FFFFFF"/>
                </a:solidFill>
                <a:latin typeface="DejaVu Serif Bold"/>
                <a:ea typeface="DejaVu Serif Bold"/>
                <a:cs typeface="DejaVu Serif Bold"/>
                <a:sym typeface="DejaVu Serif Bold"/>
              </a:rPr>
              <a:t>Đề</a:t>
            </a:r>
            <a:r>
              <a:rPr lang="en-US" sz="5199" b="1" dirty="0">
                <a:solidFill>
                  <a:srgbClr val="FFFFFF"/>
                </a:solidFill>
                <a:latin typeface="DejaVu Serif Bold"/>
                <a:ea typeface="DejaVu Serif Bold"/>
                <a:cs typeface="DejaVu Serif Bold"/>
                <a:sym typeface="DejaVu Serif Bold"/>
              </a:rPr>
              <a:t> POMDP</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a:t>
            </a:r>
          </a:p>
        </p:txBody>
      </p:sp>
      <p:sp>
        <p:nvSpPr>
          <p:cNvPr id="8" name="TextBox 8"/>
          <p:cNvSpPr txBox="1"/>
          <p:nvPr/>
        </p:nvSpPr>
        <p:spPr>
          <a:xfrm>
            <a:off x="6571659" y="6578408"/>
            <a:ext cx="6509742"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IV. Thực Nghiệm </a:t>
            </a:r>
          </a:p>
        </p:txBody>
      </p:sp>
      <p:sp>
        <p:nvSpPr>
          <p:cNvPr id="9" name="TextBox 9"/>
          <p:cNvSpPr txBox="1"/>
          <p:nvPr/>
        </p:nvSpPr>
        <p:spPr>
          <a:xfrm>
            <a:off x="6634615" y="8015482"/>
            <a:ext cx="6576179"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V. Kết Quả Demo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6596608" y="3190119"/>
            <a:ext cx="10112500" cy="6598406"/>
          </a:xfrm>
          <a:custGeom>
            <a:avLst/>
            <a:gdLst/>
            <a:ahLst/>
            <a:cxnLst/>
            <a:rect l="l" t="t" r="r" b="b"/>
            <a:pathLst>
              <a:path w="10112500" h="6598406">
                <a:moveTo>
                  <a:pt x="0" y="0"/>
                </a:moveTo>
                <a:lnTo>
                  <a:pt x="10112500" y="0"/>
                </a:lnTo>
                <a:lnTo>
                  <a:pt x="10112500" y="6598406"/>
                </a:lnTo>
                <a:lnTo>
                  <a:pt x="0" y="659840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10807" y="378460"/>
            <a:ext cx="14458712" cy="709929"/>
          </a:xfrm>
          <a:prstGeom prst="rect">
            <a:avLst/>
          </a:prstGeom>
        </p:spPr>
        <p:txBody>
          <a:bodyPr lIns="0" tIns="0" rIns="0" bIns="0" rtlCol="0" anchor="t">
            <a:spAutoFit/>
          </a:bodyPr>
          <a:lstStyle/>
          <a:p>
            <a:pPr algn="ctr">
              <a:lnSpc>
                <a:spcPts val="4699"/>
              </a:lnSpc>
              <a:spcBef>
                <a:spcPct val="0"/>
              </a:spcBef>
            </a:pPr>
            <a:r>
              <a:rPr lang="en-US" sz="4699" b="1">
                <a:solidFill>
                  <a:srgbClr val="02C1C2"/>
                </a:solidFill>
                <a:latin typeface="Times New Roman Bold"/>
                <a:ea typeface="Times New Roman Bold"/>
                <a:cs typeface="Times New Roman Bold"/>
                <a:sym typeface="Times New Roman Bold"/>
              </a:rPr>
              <a:t>3. HIERARCHICAL REINFORCEMENT LEARNING</a:t>
            </a:r>
          </a:p>
        </p:txBody>
      </p:sp>
      <p:sp>
        <p:nvSpPr>
          <p:cNvPr id="5" name="TextBox 5"/>
          <p:cNvSpPr txBox="1"/>
          <p:nvPr/>
        </p:nvSpPr>
        <p:spPr>
          <a:xfrm>
            <a:off x="294902" y="1078109"/>
            <a:ext cx="17669756" cy="862737"/>
          </a:xfrm>
          <a:prstGeom prst="rect">
            <a:avLst/>
          </a:prstGeom>
        </p:spPr>
        <p:txBody>
          <a:bodyPr lIns="0" tIns="0" rIns="0" bIns="0" rtlCol="0" anchor="t">
            <a:spAutoFit/>
          </a:bodyPr>
          <a:lstStyle/>
          <a:p>
            <a:pPr algn="l">
              <a:lnSpc>
                <a:spcPts val="7279"/>
              </a:lnSpc>
            </a:pPr>
            <a:r>
              <a:rPr lang="en-US" sz="5199" b="1" dirty="0">
                <a:solidFill>
                  <a:srgbClr val="02C1C2"/>
                </a:solidFill>
                <a:latin typeface="DejaVu Serif Bold"/>
                <a:ea typeface="DejaVu Serif Bold"/>
                <a:cs typeface="DejaVu Serif Bold"/>
                <a:sym typeface="DejaVu Serif Bold"/>
              </a:rPr>
              <a:t>POMDP </a:t>
            </a:r>
            <a:r>
              <a:rPr lang="en-US" sz="5199" b="1" dirty="0" err="1">
                <a:solidFill>
                  <a:srgbClr val="02C1C2"/>
                </a:solidFill>
                <a:latin typeface="DejaVu Serif Bold"/>
                <a:ea typeface="DejaVu Serif Bold"/>
                <a:cs typeface="DejaVu Serif Bold"/>
                <a:sym typeface="DejaVu Serif Bold"/>
              </a:rPr>
              <a:t>trong</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môi</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trường</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kiểm</a:t>
            </a:r>
            <a:r>
              <a:rPr lang="en-US" sz="5199" b="1" dirty="0">
                <a:solidFill>
                  <a:srgbClr val="02C1C2"/>
                </a:solidFill>
                <a:latin typeface="DejaVu Serif Bold"/>
                <a:ea typeface="DejaVu Serif Bold"/>
                <a:cs typeface="DejaVu Serif Bold"/>
                <a:sym typeface="DejaVu Serif Bold"/>
              </a:rPr>
              <a:t> </a:t>
            </a:r>
            <a:r>
              <a:rPr lang="en-US" sz="5199" b="1" dirty="0" err="1">
                <a:solidFill>
                  <a:srgbClr val="02C1C2"/>
                </a:solidFill>
                <a:latin typeface="DejaVu Serif Bold"/>
                <a:ea typeface="DejaVu Serif Bold"/>
                <a:cs typeface="DejaVu Serif Bold"/>
                <a:sym typeface="DejaVu Serif Bold"/>
              </a:rPr>
              <a:t>thử</a:t>
            </a:r>
            <a:endParaRPr lang="en-US" sz="5199" b="1" dirty="0">
              <a:solidFill>
                <a:srgbClr val="02C1C2"/>
              </a:solidFill>
              <a:latin typeface="DejaVu Serif Bold"/>
              <a:ea typeface="DejaVu Serif Bold"/>
              <a:cs typeface="DejaVu Serif Bold"/>
              <a:sym typeface="DejaVu Serif Bold"/>
            </a:endParaRPr>
          </a:p>
        </p:txBody>
      </p:sp>
      <p:sp>
        <p:nvSpPr>
          <p:cNvPr id="6" name="TextBox 6"/>
          <p:cNvSpPr txBox="1"/>
          <p:nvPr/>
        </p:nvSpPr>
        <p:spPr>
          <a:xfrm>
            <a:off x="228991" y="1914404"/>
            <a:ext cx="17314372" cy="1180465"/>
          </a:xfrm>
          <a:prstGeom prst="rect">
            <a:avLst/>
          </a:prstGeom>
        </p:spPr>
        <p:txBody>
          <a:bodyPr lIns="0" tIns="0" rIns="0" bIns="0" rtlCol="0" anchor="t">
            <a:spAutoFit/>
          </a:bodyPr>
          <a:lstStyle/>
          <a:p>
            <a:pPr algn="l">
              <a:lnSpc>
                <a:spcPts val="4759"/>
              </a:lnSpc>
            </a:pPr>
            <a:r>
              <a:rPr lang="en-US" sz="3399" dirty="0" err="1">
                <a:solidFill>
                  <a:srgbClr val="FFFFFF"/>
                </a:solidFill>
                <a:latin typeface="Noto Serif Display"/>
                <a:ea typeface="Noto Serif Display"/>
                <a:cs typeface="Noto Serif Display"/>
                <a:sym typeface="Noto Serif Display"/>
              </a:rPr>
              <a:t>Các</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mức</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độ</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mô</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tả</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cách</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thức</a:t>
            </a:r>
            <a:r>
              <a:rPr lang="en-US" sz="3399" dirty="0">
                <a:solidFill>
                  <a:srgbClr val="FFFFFF"/>
                </a:solidFill>
                <a:latin typeface="Noto Serif Display"/>
                <a:ea typeface="Noto Serif Display"/>
                <a:cs typeface="Noto Serif Display"/>
                <a:sym typeface="Noto Serif Display"/>
              </a:rPr>
              <a:t> POMDP </a:t>
            </a:r>
            <a:r>
              <a:rPr lang="en-US" sz="3399" dirty="0" err="1">
                <a:solidFill>
                  <a:srgbClr val="FFFFFF"/>
                </a:solidFill>
                <a:latin typeface="Noto Serif Display"/>
                <a:ea typeface="Noto Serif Display"/>
                <a:cs typeface="Noto Serif Display"/>
                <a:sym typeface="Noto Serif Display"/>
              </a:rPr>
              <a:t>được</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đại</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diện</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trong</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môi</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trường</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kiểm</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thử</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xâm</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nhập</a:t>
            </a:r>
            <a:r>
              <a:rPr lang="en-US" sz="3399" dirty="0">
                <a:solidFill>
                  <a:srgbClr val="FFFFFF"/>
                </a:solidFill>
                <a:latin typeface="Noto Serif Display"/>
                <a:ea typeface="Noto Serif Display"/>
                <a:cs typeface="Noto Serif Display"/>
                <a:sym typeface="Noto Serif Display"/>
              </a:rPr>
              <a:t> (PT), </a:t>
            </a:r>
            <a:r>
              <a:rPr lang="en-US" sz="3399" dirty="0" err="1">
                <a:solidFill>
                  <a:srgbClr val="FFFFFF"/>
                </a:solidFill>
                <a:latin typeface="Noto Serif Display"/>
                <a:ea typeface="Noto Serif Display"/>
                <a:cs typeface="Noto Serif Display"/>
                <a:sym typeface="Noto Serif Display"/>
              </a:rPr>
              <a:t>với</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các</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trạng</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thái</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hành</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động</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và</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quan</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sát</a:t>
            </a:r>
            <a:endParaRPr lang="en-US" sz="3399" dirty="0">
              <a:solidFill>
                <a:srgbClr val="FFFFFF"/>
              </a:solidFill>
              <a:latin typeface="Noto Serif Display"/>
              <a:ea typeface="Noto Serif Display"/>
              <a:cs typeface="Noto Serif Display"/>
              <a:sym typeface="Noto Serif Display"/>
            </a:endParaRPr>
          </a:p>
        </p:txBody>
      </p:sp>
      <p:sp>
        <p:nvSpPr>
          <p:cNvPr id="7" name="TextBox 7"/>
          <p:cNvSpPr txBox="1"/>
          <p:nvPr/>
        </p:nvSpPr>
        <p:spPr>
          <a:xfrm>
            <a:off x="294902" y="3961644"/>
            <a:ext cx="6301706" cy="53809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Trạng Thái (State): Mỗi thiết bị (máy tính, router) có trạng thái bảo mật.</a:t>
            </a:r>
          </a:p>
          <a:p>
            <a:pPr algn="l">
              <a:lnSpc>
                <a:spcPts val="4759"/>
              </a:lnSpc>
            </a:pPr>
            <a:r>
              <a:rPr lang="en-US" sz="3399">
                <a:solidFill>
                  <a:srgbClr val="FFFFFF"/>
                </a:solidFill>
                <a:latin typeface="Noto Serif Display"/>
                <a:ea typeface="Noto Serif Display"/>
                <a:cs typeface="Noto Serif Display"/>
                <a:sym typeface="Noto Serif Display"/>
              </a:rPr>
              <a:t>Hành Động (Action): Các hành động mà tác nhân có thể thực hiện.</a:t>
            </a:r>
          </a:p>
          <a:p>
            <a:pPr algn="l">
              <a:lnSpc>
                <a:spcPts val="4759"/>
              </a:lnSpc>
            </a:pPr>
            <a:r>
              <a:rPr lang="en-US" sz="3399">
                <a:solidFill>
                  <a:srgbClr val="FFFFFF"/>
                </a:solidFill>
                <a:latin typeface="Noto Serif Display"/>
                <a:ea typeface="Noto Serif Display"/>
                <a:cs typeface="Noto Serif Display"/>
                <a:sym typeface="Noto Serif Display"/>
              </a:rPr>
              <a:t>Quan Sát (Observation): Các quan sát được đưa ra sau khi thực hiện hành động</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647564" y="2025373"/>
            <a:ext cx="12640311" cy="6798653"/>
          </a:xfrm>
          <a:custGeom>
            <a:avLst/>
            <a:gdLst/>
            <a:ahLst/>
            <a:cxnLst/>
            <a:rect l="l" t="t" r="r" b="b"/>
            <a:pathLst>
              <a:path w="12640311" h="6798653">
                <a:moveTo>
                  <a:pt x="0" y="0"/>
                </a:moveTo>
                <a:lnTo>
                  <a:pt x="12640311" y="0"/>
                </a:lnTo>
                <a:lnTo>
                  <a:pt x="12640311" y="6798653"/>
                </a:lnTo>
                <a:lnTo>
                  <a:pt x="0" y="67986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3499"/>
              </a:lnSpc>
              <a:spcBef>
                <a:spcPct val="0"/>
              </a:spcBef>
            </a:pPr>
            <a:r>
              <a:rPr lang="en-US" sz="2499">
                <a:solidFill>
                  <a:srgbClr val="FFFFFF"/>
                </a:solidFill>
                <a:latin typeface="Noto Serif Display"/>
                <a:ea typeface="Noto Serif Display"/>
                <a:cs typeface="Noto Serif Display"/>
                <a:sym typeface="Noto Serif Display"/>
              </a:rPr>
              <a:t>31</a:t>
            </a:r>
          </a:p>
        </p:txBody>
      </p:sp>
      <p:sp>
        <p:nvSpPr>
          <p:cNvPr id="5" name="TextBox 5"/>
          <p:cNvSpPr txBox="1"/>
          <p:nvPr/>
        </p:nvSpPr>
        <p:spPr>
          <a:xfrm>
            <a:off x="397802" y="378460"/>
            <a:ext cx="14284722" cy="709929"/>
          </a:xfrm>
          <a:prstGeom prst="rect">
            <a:avLst/>
          </a:prstGeom>
        </p:spPr>
        <p:txBody>
          <a:bodyPr lIns="0" tIns="0" rIns="0" bIns="0" rtlCol="0" anchor="t">
            <a:spAutoFit/>
          </a:bodyPr>
          <a:lstStyle/>
          <a:p>
            <a:pPr algn="ctr">
              <a:lnSpc>
                <a:spcPts val="4699"/>
              </a:lnSpc>
              <a:spcBef>
                <a:spcPct val="0"/>
              </a:spcBef>
            </a:pPr>
            <a:r>
              <a:rPr lang="en-US" sz="4699" b="1">
                <a:solidFill>
                  <a:srgbClr val="02C1C2"/>
                </a:solidFill>
                <a:latin typeface="Times New Roman Bold"/>
                <a:ea typeface="Times New Roman Bold"/>
                <a:cs typeface="Times New Roman Bold"/>
                <a:sym typeface="Times New Roman Bold"/>
              </a:rPr>
              <a:t>4. INTELLIGENT AUTOMATED PT FRAMEWORK</a:t>
            </a:r>
          </a:p>
        </p:txBody>
      </p:sp>
      <p:sp>
        <p:nvSpPr>
          <p:cNvPr id="6" name="TextBox 6"/>
          <p:cNvSpPr txBox="1"/>
          <p:nvPr/>
        </p:nvSpPr>
        <p:spPr>
          <a:xfrm>
            <a:off x="514350" y="8846503"/>
            <a:ext cx="17259300" cy="9918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Module tiền xử lí và xây dựng bộ nhớ</a:t>
            </a:r>
          </a:p>
        </p:txBody>
      </p:sp>
      <p:sp>
        <p:nvSpPr>
          <p:cNvPr id="7" name="TextBox 7"/>
          <p:cNvSpPr txBox="1"/>
          <p:nvPr/>
        </p:nvSpPr>
        <p:spPr>
          <a:xfrm>
            <a:off x="397802" y="3256965"/>
            <a:ext cx="3929137" cy="2447290"/>
          </a:xfrm>
          <a:prstGeom prst="rect">
            <a:avLst/>
          </a:prstGeom>
        </p:spPr>
        <p:txBody>
          <a:bodyPr lIns="0" tIns="0" rIns="0" bIns="0" rtlCol="0" anchor="t">
            <a:spAutoFit/>
          </a:bodyPr>
          <a:lstStyle/>
          <a:p>
            <a:pPr algn="ctr">
              <a:lnSpc>
                <a:spcPts val="4759"/>
              </a:lnSpc>
            </a:pPr>
            <a:r>
              <a:rPr lang="en-US" sz="3399">
                <a:solidFill>
                  <a:srgbClr val="FFFFFF"/>
                </a:solidFill>
                <a:latin typeface="Times New Roman"/>
                <a:ea typeface="Times New Roman"/>
                <a:cs typeface="Times New Roman"/>
                <a:sym typeface="Times New Roman"/>
              </a:rPr>
              <a:t>Thu thập và lưu trữ dữ liệu mạng bằng hệ thống chuyên gia để ra quyết định.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670685" y="2449756"/>
            <a:ext cx="16946631" cy="4639140"/>
          </a:xfrm>
          <a:custGeom>
            <a:avLst/>
            <a:gdLst/>
            <a:ahLst/>
            <a:cxnLst/>
            <a:rect l="l" t="t" r="r" b="b"/>
            <a:pathLst>
              <a:path w="16946631" h="4639140">
                <a:moveTo>
                  <a:pt x="0" y="0"/>
                </a:moveTo>
                <a:lnTo>
                  <a:pt x="16946630" y="0"/>
                </a:lnTo>
                <a:lnTo>
                  <a:pt x="16946630" y="4639140"/>
                </a:lnTo>
                <a:lnTo>
                  <a:pt x="0" y="463914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FFFFFF"/>
                </a:solidFill>
                <a:latin typeface="Noto Serif Display"/>
                <a:ea typeface="Noto Serif Display"/>
                <a:cs typeface="Noto Serif Display"/>
                <a:sym typeface="Noto Serif Display"/>
              </a:rPr>
              <a:t>32</a:t>
            </a:r>
          </a:p>
        </p:txBody>
      </p:sp>
      <p:sp>
        <p:nvSpPr>
          <p:cNvPr id="5" name="TextBox 5"/>
          <p:cNvSpPr txBox="1"/>
          <p:nvPr/>
        </p:nvSpPr>
        <p:spPr>
          <a:xfrm>
            <a:off x="397802" y="378460"/>
            <a:ext cx="14284722" cy="709929"/>
          </a:xfrm>
          <a:prstGeom prst="rect">
            <a:avLst/>
          </a:prstGeom>
        </p:spPr>
        <p:txBody>
          <a:bodyPr lIns="0" tIns="0" rIns="0" bIns="0" rtlCol="0" anchor="t">
            <a:spAutoFit/>
          </a:bodyPr>
          <a:lstStyle/>
          <a:p>
            <a:pPr algn="ctr">
              <a:lnSpc>
                <a:spcPts val="4699"/>
              </a:lnSpc>
              <a:spcBef>
                <a:spcPct val="0"/>
              </a:spcBef>
            </a:pPr>
            <a:r>
              <a:rPr lang="en-US" sz="4699" b="1">
                <a:solidFill>
                  <a:srgbClr val="02C1C2"/>
                </a:solidFill>
                <a:latin typeface="Times New Roman Bold"/>
                <a:ea typeface="Times New Roman Bold"/>
                <a:cs typeface="Times New Roman Bold"/>
                <a:sym typeface="Times New Roman Bold"/>
              </a:rPr>
              <a:t>4. INTELLIGENT AUTOMATED PT FRAMEWORK</a:t>
            </a:r>
          </a:p>
        </p:txBody>
      </p:sp>
      <p:sp>
        <p:nvSpPr>
          <p:cNvPr id="6" name="TextBox 6"/>
          <p:cNvSpPr txBox="1"/>
          <p:nvPr/>
        </p:nvSpPr>
        <p:spPr>
          <a:xfrm>
            <a:off x="1242277" y="7022221"/>
            <a:ext cx="14747320"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 IAPTF-Core module diagram with RL functioning and memory handling</a:t>
            </a:r>
          </a:p>
        </p:txBody>
      </p:sp>
      <p:sp>
        <p:nvSpPr>
          <p:cNvPr id="7" name="TextBox 7"/>
          <p:cNvSpPr txBox="1"/>
          <p:nvPr/>
        </p:nvSpPr>
        <p:spPr>
          <a:xfrm>
            <a:off x="0" y="8283575"/>
            <a:ext cx="17668513" cy="974725"/>
          </a:xfrm>
          <a:prstGeom prst="rect">
            <a:avLst/>
          </a:prstGeom>
        </p:spPr>
        <p:txBody>
          <a:bodyPr lIns="0" tIns="0" rIns="0" bIns="0" rtlCol="0" anchor="t">
            <a:spAutoFit/>
          </a:bodyPr>
          <a:lstStyle/>
          <a:p>
            <a:pPr algn="ctr">
              <a:lnSpc>
                <a:spcPts val="3500"/>
              </a:lnSpc>
              <a:spcBef>
                <a:spcPct val="0"/>
              </a:spcBef>
            </a:pPr>
            <a:r>
              <a:rPr lang="en-US" sz="3500">
                <a:solidFill>
                  <a:srgbClr val="FFFFFF"/>
                </a:solidFill>
                <a:latin typeface="Times New Roman"/>
                <a:ea typeface="Times New Roman"/>
                <a:cs typeface="Times New Roman"/>
                <a:sym typeface="Times New Roman"/>
              </a:rPr>
              <a:t>SỬ DỤNG NHỮNG CÔNG CỤ ĐỂ TÌM RA PHƯƠNG PHÁP KIỂM THỬ HOẶC TRONG TRƯỜNG HỢP NÀY THÌ LÀ POMDP SOLVERS (PERSEUS, GIP-LPSOLVE)</a:t>
            </a:r>
          </a:p>
        </p:txBody>
      </p:sp>
      <p:sp>
        <p:nvSpPr>
          <p:cNvPr id="8" name="TextBox 8"/>
          <p:cNvSpPr txBox="1"/>
          <p:nvPr/>
        </p:nvSpPr>
        <p:spPr>
          <a:xfrm>
            <a:off x="6486046" y="1843331"/>
            <a:ext cx="4696420" cy="606425"/>
          </a:xfrm>
          <a:prstGeom prst="rect">
            <a:avLst/>
          </a:prstGeom>
        </p:spPr>
        <p:txBody>
          <a:bodyPr lIns="0" tIns="0" rIns="0" bIns="0" rtlCol="0" anchor="t">
            <a:spAutoFit/>
          </a:bodyPr>
          <a:lstStyle/>
          <a:p>
            <a:pPr algn="ctr">
              <a:lnSpc>
                <a:spcPts val="3999"/>
              </a:lnSpc>
              <a:spcBef>
                <a:spcPct val="0"/>
              </a:spcBef>
            </a:pPr>
            <a:r>
              <a:rPr lang="en-US" sz="3999" b="1">
                <a:solidFill>
                  <a:srgbClr val="FFFFFF"/>
                </a:solidFill>
                <a:latin typeface="Times New Roman Bold"/>
                <a:ea typeface="Times New Roman Bold"/>
                <a:cs typeface="Times New Roman Bold"/>
                <a:sym typeface="Times New Roman Bold"/>
              </a:rPr>
              <a:t>MODULE CỐT LÕI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670685" y="2449756"/>
            <a:ext cx="16946631" cy="4639140"/>
          </a:xfrm>
          <a:custGeom>
            <a:avLst/>
            <a:gdLst/>
            <a:ahLst/>
            <a:cxnLst/>
            <a:rect l="l" t="t" r="r" b="b"/>
            <a:pathLst>
              <a:path w="16946631" h="4639140">
                <a:moveTo>
                  <a:pt x="0" y="0"/>
                </a:moveTo>
                <a:lnTo>
                  <a:pt x="16946630" y="0"/>
                </a:lnTo>
                <a:lnTo>
                  <a:pt x="16946630" y="4639140"/>
                </a:lnTo>
                <a:lnTo>
                  <a:pt x="0" y="463914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FFFFFF"/>
                </a:solidFill>
                <a:latin typeface="Noto Serif Display"/>
                <a:ea typeface="Noto Serif Display"/>
                <a:cs typeface="Noto Serif Display"/>
                <a:sym typeface="Noto Serif Display"/>
              </a:rPr>
              <a:t>33</a:t>
            </a:r>
          </a:p>
        </p:txBody>
      </p:sp>
      <p:sp>
        <p:nvSpPr>
          <p:cNvPr id="5" name="TextBox 5"/>
          <p:cNvSpPr txBox="1"/>
          <p:nvPr/>
        </p:nvSpPr>
        <p:spPr>
          <a:xfrm>
            <a:off x="397802" y="378460"/>
            <a:ext cx="14284722" cy="709929"/>
          </a:xfrm>
          <a:prstGeom prst="rect">
            <a:avLst/>
          </a:prstGeom>
        </p:spPr>
        <p:txBody>
          <a:bodyPr lIns="0" tIns="0" rIns="0" bIns="0" rtlCol="0" anchor="t">
            <a:spAutoFit/>
          </a:bodyPr>
          <a:lstStyle/>
          <a:p>
            <a:pPr algn="ctr">
              <a:lnSpc>
                <a:spcPts val="4699"/>
              </a:lnSpc>
              <a:spcBef>
                <a:spcPct val="0"/>
              </a:spcBef>
            </a:pPr>
            <a:r>
              <a:rPr lang="en-US" sz="4699" b="1">
                <a:solidFill>
                  <a:srgbClr val="02C1C2"/>
                </a:solidFill>
                <a:latin typeface="Times New Roman Bold"/>
                <a:ea typeface="Times New Roman Bold"/>
                <a:cs typeface="Times New Roman Bold"/>
                <a:sym typeface="Times New Roman Bold"/>
              </a:rPr>
              <a:t>4. INTELLIGENT AUTOMATED PT FRAMEWORK</a:t>
            </a:r>
          </a:p>
        </p:txBody>
      </p:sp>
      <p:sp>
        <p:nvSpPr>
          <p:cNvPr id="6" name="TextBox 6"/>
          <p:cNvSpPr txBox="1"/>
          <p:nvPr/>
        </p:nvSpPr>
        <p:spPr>
          <a:xfrm>
            <a:off x="1242277" y="7022221"/>
            <a:ext cx="14747320"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 IAPTF-Core module diagram with RL functioning and memory handling</a:t>
            </a:r>
          </a:p>
        </p:txBody>
      </p:sp>
      <p:sp>
        <p:nvSpPr>
          <p:cNvPr id="7" name="TextBox 7"/>
          <p:cNvSpPr txBox="1"/>
          <p:nvPr/>
        </p:nvSpPr>
        <p:spPr>
          <a:xfrm>
            <a:off x="0" y="8283575"/>
            <a:ext cx="17668513" cy="974725"/>
          </a:xfrm>
          <a:prstGeom prst="rect">
            <a:avLst/>
          </a:prstGeom>
        </p:spPr>
        <p:txBody>
          <a:bodyPr lIns="0" tIns="0" rIns="0" bIns="0" rtlCol="0" anchor="t">
            <a:spAutoFit/>
          </a:bodyPr>
          <a:lstStyle/>
          <a:p>
            <a:pPr algn="ctr">
              <a:lnSpc>
                <a:spcPts val="3500"/>
              </a:lnSpc>
              <a:spcBef>
                <a:spcPct val="0"/>
              </a:spcBef>
            </a:pPr>
            <a:r>
              <a:rPr lang="en-US" sz="3500">
                <a:solidFill>
                  <a:srgbClr val="FFFFFF"/>
                </a:solidFill>
                <a:latin typeface="Times New Roman"/>
                <a:ea typeface="Times New Roman"/>
                <a:cs typeface="Times New Roman"/>
                <a:sym typeface="Times New Roman"/>
              </a:rPr>
              <a:t>CUỐI CÙNG LÀ THỰC HIỆN CÁC CUỘC TẤN CÔNG MẠNG VÀ CẬP NHẬT MÔ HÌNH VỚI KẾT QUẢ.</a:t>
            </a:r>
          </a:p>
        </p:txBody>
      </p:sp>
      <p:sp>
        <p:nvSpPr>
          <p:cNvPr id="8" name="TextBox 8"/>
          <p:cNvSpPr txBox="1"/>
          <p:nvPr/>
        </p:nvSpPr>
        <p:spPr>
          <a:xfrm>
            <a:off x="6085798" y="1843331"/>
            <a:ext cx="5496917" cy="606425"/>
          </a:xfrm>
          <a:prstGeom prst="rect">
            <a:avLst/>
          </a:prstGeom>
        </p:spPr>
        <p:txBody>
          <a:bodyPr lIns="0" tIns="0" rIns="0" bIns="0" rtlCol="0" anchor="t">
            <a:spAutoFit/>
          </a:bodyPr>
          <a:lstStyle/>
          <a:p>
            <a:pPr algn="ctr">
              <a:lnSpc>
                <a:spcPts val="3999"/>
              </a:lnSpc>
              <a:spcBef>
                <a:spcPct val="0"/>
              </a:spcBef>
            </a:pPr>
            <a:r>
              <a:rPr lang="en-US" sz="3999" b="1">
                <a:solidFill>
                  <a:srgbClr val="FFFFFF"/>
                </a:solidFill>
                <a:latin typeface="Times New Roman Bold"/>
                <a:ea typeface="Times New Roman Bold"/>
                <a:cs typeface="Times New Roman Bold"/>
                <a:sym typeface="Times New Roman Bold"/>
              </a:rPr>
              <a:t>MODULE THỰC HIỆN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741979" y="407547"/>
            <a:ext cx="2198272" cy="2329493"/>
          </a:xfrm>
          <a:custGeom>
            <a:avLst/>
            <a:gdLst/>
            <a:ahLst/>
            <a:cxnLst/>
            <a:rect l="l" t="t" r="r" b="b"/>
            <a:pathLst>
              <a:path w="2198272" h="2329493">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08541" y="264672"/>
            <a:ext cx="15950520" cy="1309360"/>
          </a:xfrm>
          <a:prstGeom prst="rect">
            <a:avLst/>
          </a:prstGeom>
        </p:spPr>
        <p:txBody>
          <a:bodyPr lIns="0" tIns="0" rIns="0" bIns="0" rtlCol="0" anchor="t">
            <a:spAutoFit/>
          </a:bodyPr>
          <a:lstStyle/>
          <a:p>
            <a:pPr algn="ctr">
              <a:lnSpc>
                <a:spcPts val="10780"/>
              </a:lnSpc>
            </a:pPr>
            <a:r>
              <a:rPr lang="en-US" sz="7700" b="1">
                <a:solidFill>
                  <a:srgbClr val="02C1C2"/>
                </a:solidFill>
                <a:latin typeface="Noto Sans Bold"/>
                <a:ea typeface="Noto Sans Bold"/>
                <a:cs typeface="Noto Sans Bold"/>
                <a:sym typeface="Noto Sans Bold"/>
              </a:rPr>
              <a:t>III. Giải Quyết vấn Đề POMDP</a:t>
            </a:r>
          </a:p>
        </p:txBody>
      </p:sp>
      <p:sp>
        <p:nvSpPr>
          <p:cNvPr id="5" name="TextBox 5"/>
          <p:cNvSpPr txBox="1"/>
          <p:nvPr/>
        </p:nvSpPr>
        <p:spPr>
          <a:xfrm>
            <a:off x="230199" y="1870693"/>
            <a:ext cx="11885601" cy="709938"/>
          </a:xfrm>
          <a:prstGeom prst="rect">
            <a:avLst/>
          </a:prstGeom>
        </p:spPr>
        <p:txBody>
          <a:bodyPr wrap="square" lIns="0" tIns="0" rIns="0" bIns="0" rtlCol="0" anchor="t">
            <a:spAutoFit/>
          </a:bodyPr>
          <a:lstStyle/>
          <a:p>
            <a:pPr algn="just">
              <a:lnSpc>
                <a:spcPts val="6020"/>
              </a:lnSpc>
            </a:pPr>
            <a:r>
              <a:rPr lang="en-US" sz="4300" b="1" dirty="0">
                <a:solidFill>
                  <a:srgbClr val="95CCD5"/>
                </a:solidFill>
                <a:latin typeface="DejaVu Serif Bold"/>
                <a:ea typeface="DejaVu Serif Bold"/>
                <a:cs typeface="DejaVu Serif Bold"/>
                <a:sym typeface="DejaVu Serif Bold"/>
              </a:rPr>
              <a:t>1.Phương </a:t>
            </a:r>
            <a:r>
              <a:rPr lang="en-US" sz="4300" b="1" dirty="0" err="1">
                <a:solidFill>
                  <a:srgbClr val="95CCD5"/>
                </a:solidFill>
                <a:latin typeface="DejaVu Serif Bold"/>
                <a:ea typeface="DejaVu Serif Bold"/>
                <a:cs typeface="DejaVu Serif Bold"/>
                <a:sym typeface="DejaVu Serif Bold"/>
              </a:rPr>
              <a:t>pháp</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giải</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gần</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đúng</a:t>
            </a:r>
            <a:r>
              <a:rPr lang="en-US" sz="4300" b="1" dirty="0">
                <a:solidFill>
                  <a:srgbClr val="95CCD5"/>
                </a:solidFill>
                <a:latin typeface="DejaVu Serif Bold"/>
                <a:ea typeface="DejaVu Serif Bold"/>
                <a:cs typeface="DejaVu Serif Bold"/>
                <a:sym typeface="DejaVu Serif Bold"/>
              </a:rPr>
              <a:t> POMDP</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34</a:t>
            </a:r>
          </a:p>
        </p:txBody>
      </p:sp>
      <p:sp>
        <p:nvSpPr>
          <p:cNvPr id="7" name="TextBox 7"/>
          <p:cNvSpPr txBox="1"/>
          <p:nvPr/>
        </p:nvSpPr>
        <p:spPr>
          <a:xfrm>
            <a:off x="230199" y="2942572"/>
            <a:ext cx="3678555"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Sử dụng Perseus :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741979" y="407547"/>
            <a:ext cx="2198272" cy="2329493"/>
          </a:xfrm>
          <a:custGeom>
            <a:avLst/>
            <a:gdLst/>
            <a:ahLst/>
            <a:cxnLst/>
            <a:rect l="l" t="t" r="r" b="b"/>
            <a:pathLst>
              <a:path w="2198272" h="2329493">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08541" y="264672"/>
            <a:ext cx="15950520" cy="1309360"/>
          </a:xfrm>
          <a:prstGeom prst="rect">
            <a:avLst/>
          </a:prstGeom>
        </p:spPr>
        <p:txBody>
          <a:bodyPr lIns="0" tIns="0" rIns="0" bIns="0" rtlCol="0" anchor="t">
            <a:spAutoFit/>
          </a:bodyPr>
          <a:lstStyle/>
          <a:p>
            <a:pPr algn="ctr">
              <a:lnSpc>
                <a:spcPts val="10780"/>
              </a:lnSpc>
            </a:pPr>
            <a:r>
              <a:rPr lang="en-US" sz="7700" b="1">
                <a:solidFill>
                  <a:srgbClr val="02C1C2"/>
                </a:solidFill>
                <a:latin typeface="Noto Sans Bold"/>
                <a:ea typeface="Noto Sans Bold"/>
                <a:cs typeface="Noto Sans Bold"/>
                <a:sym typeface="Noto Sans Bold"/>
              </a:rPr>
              <a:t>III. Giải Quyết vấn Đề POMDP</a:t>
            </a:r>
          </a:p>
        </p:txBody>
      </p:sp>
      <p:sp>
        <p:nvSpPr>
          <p:cNvPr id="5" name="TextBox 5"/>
          <p:cNvSpPr txBox="1"/>
          <p:nvPr/>
        </p:nvSpPr>
        <p:spPr>
          <a:xfrm>
            <a:off x="230199" y="1870693"/>
            <a:ext cx="11885601" cy="709938"/>
          </a:xfrm>
          <a:prstGeom prst="rect">
            <a:avLst/>
          </a:prstGeom>
        </p:spPr>
        <p:txBody>
          <a:bodyPr wrap="square" lIns="0" tIns="0" rIns="0" bIns="0" rtlCol="0" anchor="t">
            <a:spAutoFit/>
          </a:bodyPr>
          <a:lstStyle/>
          <a:p>
            <a:pPr algn="just">
              <a:lnSpc>
                <a:spcPts val="6020"/>
              </a:lnSpc>
            </a:pPr>
            <a:r>
              <a:rPr lang="en-US" sz="4300" b="1" dirty="0">
                <a:solidFill>
                  <a:srgbClr val="95CCD5"/>
                </a:solidFill>
                <a:latin typeface="DejaVu Serif Bold"/>
                <a:ea typeface="DejaVu Serif Bold"/>
                <a:cs typeface="DejaVu Serif Bold"/>
                <a:sym typeface="DejaVu Serif Bold"/>
              </a:rPr>
              <a:t>1.Phương </a:t>
            </a:r>
            <a:r>
              <a:rPr lang="en-US" sz="4300" b="1" dirty="0" err="1">
                <a:solidFill>
                  <a:srgbClr val="95CCD5"/>
                </a:solidFill>
                <a:latin typeface="DejaVu Serif Bold"/>
                <a:ea typeface="DejaVu Serif Bold"/>
                <a:cs typeface="DejaVu Serif Bold"/>
                <a:sym typeface="DejaVu Serif Bold"/>
              </a:rPr>
              <a:t>pháp</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giải</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gần</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đúng</a:t>
            </a:r>
            <a:r>
              <a:rPr lang="en-US" sz="4300" b="1" dirty="0">
                <a:solidFill>
                  <a:srgbClr val="95CCD5"/>
                </a:solidFill>
                <a:latin typeface="DejaVu Serif Bold"/>
                <a:ea typeface="DejaVu Serif Bold"/>
                <a:cs typeface="DejaVu Serif Bold"/>
                <a:sym typeface="DejaVu Serif Bold"/>
              </a:rPr>
              <a:t> POMDP</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35</a:t>
            </a:r>
          </a:p>
        </p:txBody>
      </p:sp>
      <p:sp>
        <p:nvSpPr>
          <p:cNvPr id="7" name="TextBox 7"/>
          <p:cNvSpPr txBox="1"/>
          <p:nvPr/>
        </p:nvSpPr>
        <p:spPr>
          <a:xfrm>
            <a:off x="230199" y="2942572"/>
            <a:ext cx="3678555"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Sử dụng Perseus : </a:t>
            </a:r>
          </a:p>
        </p:txBody>
      </p:sp>
      <p:sp>
        <p:nvSpPr>
          <p:cNvPr id="8" name="TextBox 8"/>
          <p:cNvSpPr txBox="1"/>
          <p:nvPr/>
        </p:nvSpPr>
        <p:spPr>
          <a:xfrm>
            <a:off x="580401" y="3846812"/>
            <a:ext cx="11004947" cy="1180465"/>
          </a:xfrm>
          <a:prstGeom prst="rect">
            <a:avLst/>
          </a:prstGeom>
        </p:spPr>
        <p:txBody>
          <a:bodyPr lIns="0" tIns="0" rIns="0" bIns="0" rtlCol="0" anchor="t">
            <a:spAutoFit/>
          </a:bodyPr>
          <a:lstStyle/>
          <a:p>
            <a:pPr marL="734059" lvl="1" indent="-367030" algn="l">
              <a:lnSpc>
                <a:spcPts val="4759"/>
              </a:lnSpc>
              <a:buAutoNum type="arabicPeriod"/>
            </a:pPr>
            <a:r>
              <a:rPr lang="en-US" sz="3399">
                <a:solidFill>
                  <a:srgbClr val="FFFFFF"/>
                </a:solidFill>
                <a:latin typeface="Noto Serif Display"/>
                <a:ea typeface="Noto Serif Display"/>
                <a:cs typeface="Noto Serif Display"/>
                <a:sym typeface="Noto Serif Display"/>
              </a:rPr>
              <a:t> Chọn một tập hợp các trạng thái niềm tin đại diện </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741979" y="407547"/>
            <a:ext cx="2198272" cy="2329493"/>
          </a:xfrm>
          <a:custGeom>
            <a:avLst/>
            <a:gdLst/>
            <a:ahLst/>
            <a:cxnLst/>
            <a:rect l="l" t="t" r="r" b="b"/>
            <a:pathLst>
              <a:path w="2198272" h="2329493">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08541" y="264672"/>
            <a:ext cx="15950520" cy="1309360"/>
          </a:xfrm>
          <a:prstGeom prst="rect">
            <a:avLst/>
          </a:prstGeom>
        </p:spPr>
        <p:txBody>
          <a:bodyPr lIns="0" tIns="0" rIns="0" bIns="0" rtlCol="0" anchor="t">
            <a:spAutoFit/>
          </a:bodyPr>
          <a:lstStyle/>
          <a:p>
            <a:pPr algn="ctr">
              <a:lnSpc>
                <a:spcPts val="10780"/>
              </a:lnSpc>
            </a:pPr>
            <a:r>
              <a:rPr lang="en-US" sz="7700" b="1">
                <a:solidFill>
                  <a:srgbClr val="02C1C2"/>
                </a:solidFill>
                <a:latin typeface="Noto Sans Bold"/>
                <a:ea typeface="Noto Sans Bold"/>
                <a:cs typeface="Noto Sans Bold"/>
                <a:sym typeface="Noto Sans Bold"/>
              </a:rPr>
              <a:t>III. Giải Quyết vấn Đề POMDP</a:t>
            </a:r>
          </a:p>
        </p:txBody>
      </p:sp>
      <p:sp>
        <p:nvSpPr>
          <p:cNvPr id="5" name="TextBox 5"/>
          <p:cNvSpPr txBox="1"/>
          <p:nvPr/>
        </p:nvSpPr>
        <p:spPr>
          <a:xfrm>
            <a:off x="230199" y="1870693"/>
            <a:ext cx="11733201" cy="709938"/>
          </a:xfrm>
          <a:prstGeom prst="rect">
            <a:avLst/>
          </a:prstGeom>
        </p:spPr>
        <p:txBody>
          <a:bodyPr wrap="square" lIns="0" tIns="0" rIns="0" bIns="0" rtlCol="0" anchor="t">
            <a:spAutoFit/>
          </a:bodyPr>
          <a:lstStyle/>
          <a:p>
            <a:pPr algn="just">
              <a:lnSpc>
                <a:spcPts val="6020"/>
              </a:lnSpc>
            </a:pPr>
            <a:r>
              <a:rPr lang="en-US" sz="4300" b="1" dirty="0">
                <a:solidFill>
                  <a:srgbClr val="95CCD5"/>
                </a:solidFill>
                <a:latin typeface="DejaVu Serif Bold"/>
                <a:ea typeface="DejaVu Serif Bold"/>
                <a:cs typeface="DejaVu Serif Bold"/>
                <a:sym typeface="DejaVu Serif Bold"/>
              </a:rPr>
              <a:t>1.Phương </a:t>
            </a:r>
            <a:r>
              <a:rPr lang="en-US" sz="4300" b="1" dirty="0" err="1">
                <a:solidFill>
                  <a:srgbClr val="95CCD5"/>
                </a:solidFill>
                <a:latin typeface="DejaVu Serif Bold"/>
                <a:ea typeface="DejaVu Serif Bold"/>
                <a:cs typeface="DejaVu Serif Bold"/>
                <a:sym typeface="DejaVu Serif Bold"/>
              </a:rPr>
              <a:t>pháp</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giải</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gần</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đúng</a:t>
            </a:r>
            <a:r>
              <a:rPr lang="en-US" sz="4300" b="1" dirty="0">
                <a:solidFill>
                  <a:srgbClr val="95CCD5"/>
                </a:solidFill>
                <a:latin typeface="DejaVu Serif Bold"/>
                <a:ea typeface="DejaVu Serif Bold"/>
                <a:cs typeface="DejaVu Serif Bold"/>
                <a:sym typeface="DejaVu Serif Bold"/>
              </a:rPr>
              <a:t> POMDP</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36</a:t>
            </a:r>
          </a:p>
        </p:txBody>
      </p:sp>
      <p:sp>
        <p:nvSpPr>
          <p:cNvPr id="7" name="TextBox 7"/>
          <p:cNvSpPr txBox="1"/>
          <p:nvPr/>
        </p:nvSpPr>
        <p:spPr>
          <a:xfrm>
            <a:off x="230199" y="2942572"/>
            <a:ext cx="3678555"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Sử dụng Perseus : </a:t>
            </a:r>
          </a:p>
        </p:txBody>
      </p:sp>
      <p:sp>
        <p:nvSpPr>
          <p:cNvPr id="8" name="TextBox 8"/>
          <p:cNvSpPr txBox="1"/>
          <p:nvPr/>
        </p:nvSpPr>
        <p:spPr>
          <a:xfrm>
            <a:off x="580401" y="3846812"/>
            <a:ext cx="11004947" cy="1780540"/>
          </a:xfrm>
          <a:prstGeom prst="rect">
            <a:avLst/>
          </a:prstGeom>
        </p:spPr>
        <p:txBody>
          <a:bodyPr lIns="0" tIns="0" rIns="0" bIns="0" rtlCol="0" anchor="t">
            <a:spAutoFit/>
          </a:bodyPr>
          <a:lstStyle/>
          <a:p>
            <a:pPr marL="734059" lvl="1" indent="-367030" algn="l">
              <a:lnSpc>
                <a:spcPts val="4759"/>
              </a:lnSpc>
              <a:buAutoNum type="arabicPeriod"/>
            </a:pPr>
            <a:r>
              <a:rPr lang="en-US" sz="3399">
                <a:solidFill>
                  <a:srgbClr val="FFFFFF"/>
                </a:solidFill>
                <a:latin typeface="Noto Serif Display"/>
                <a:ea typeface="Noto Serif Display"/>
                <a:cs typeface="Noto Serif Display"/>
                <a:sym typeface="Noto Serif Display"/>
              </a:rPr>
              <a:t> Chọn một tập hợp các trạng thái niềm tin đại diện </a:t>
            </a:r>
          </a:p>
          <a:p>
            <a:pPr marL="734059" lvl="1" indent="-367030" algn="l">
              <a:lnSpc>
                <a:spcPts val="4759"/>
              </a:lnSpc>
              <a:buAutoNum type="arabicPeriod"/>
            </a:pPr>
            <a:r>
              <a:rPr lang="en-US" sz="3399">
                <a:solidFill>
                  <a:srgbClr val="FFFFFF"/>
                </a:solidFill>
                <a:latin typeface="Noto Serif Display"/>
                <a:ea typeface="Noto Serif Display"/>
                <a:cs typeface="Noto Serif Display"/>
                <a:sym typeface="Noto Serif Display"/>
              </a:rPr>
              <a:t> Khởi tạo giá trị  (value funtion)</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741979" y="407547"/>
            <a:ext cx="2198272" cy="2329493"/>
          </a:xfrm>
          <a:custGeom>
            <a:avLst/>
            <a:gdLst/>
            <a:ahLst/>
            <a:cxnLst/>
            <a:rect l="l" t="t" r="r" b="b"/>
            <a:pathLst>
              <a:path w="2198272" h="2329493">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671484" y="5779190"/>
            <a:ext cx="10190470" cy="1449864"/>
          </a:xfrm>
          <a:custGeom>
            <a:avLst/>
            <a:gdLst/>
            <a:ahLst/>
            <a:cxnLst/>
            <a:rect l="l" t="t" r="r" b="b"/>
            <a:pathLst>
              <a:path w="10190470" h="1449864">
                <a:moveTo>
                  <a:pt x="0" y="0"/>
                </a:moveTo>
                <a:lnTo>
                  <a:pt x="10190470" y="0"/>
                </a:lnTo>
                <a:lnTo>
                  <a:pt x="10190470" y="1449864"/>
                </a:lnTo>
                <a:lnTo>
                  <a:pt x="0" y="1449864"/>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208541" y="264672"/>
            <a:ext cx="15950520" cy="1309360"/>
          </a:xfrm>
          <a:prstGeom prst="rect">
            <a:avLst/>
          </a:prstGeom>
        </p:spPr>
        <p:txBody>
          <a:bodyPr lIns="0" tIns="0" rIns="0" bIns="0" rtlCol="0" anchor="t">
            <a:spAutoFit/>
          </a:bodyPr>
          <a:lstStyle/>
          <a:p>
            <a:pPr algn="ctr">
              <a:lnSpc>
                <a:spcPts val="10780"/>
              </a:lnSpc>
            </a:pPr>
            <a:r>
              <a:rPr lang="en-US" sz="7700" b="1">
                <a:solidFill>
                  <a:srgbClr val="02C1C2"/>
                </a:solidFill>
                <a:latin typeface="Noto Sans Bold"/>
                <a:ea typeface="Noto Sans Bold"/>
                <a:cs typeface="Noto Sans Bold"/>
                <a:sym typeface="Noto Sans Bold"/>
              </a:rPr>
              <a:t>III. Giải Quyết vấn Đề POMDP</a:t>
            </a:r>
          </a:p>
        </p:txBody>
      </p:sp>
      <p:sp>
        <p:nvSpPr>
          <p:cNvPr id="6" name="TextBox 6"/>
          <p:cNvSpPr txBox="1"/>
          <p:nvPr/>
        </p:nvSpPr>
        <p:spPr>
          <a:xfrm>
            <a:off x="230199" y="1870693"/>
            <a:ext cx="11885601" cy="709938"/>
          </a:xfrm>
          <a:prstGeom prst="rect">
            <a:avLst/>
          </a:prstGeom>
        </p:spPr>
        <p:txBody>
          <a:bodyPr wrap="square" lIns="0" tIns="0" rIns="0" bIns="0" rtlCol="0" anchor="t">
            <a:spAutoFit/>
          </a:bodyPr>
          <a:lstStyle/>
          <a:p>
            <a:pPr algn="just">
              <a:lnSpc>
                <a:spcPts val="6020"/>
              </a:lnSpc>
            </a:pPr>
            <a:r>
              <a:rPr lang="en-US" sz="4300" b="1" dirty="0">
                <a:solidFill>
                  <a:srgbClr val="95CCD5"/>
                </a:solidFill>
                <a:latin typeface="DejaVu Serif Bold"/>
                <a:ea typeface="DejaVu Serif Bold"/>
                <a:cs typeface="DejaVu Serif Bold"/>
                <a:sym typeface="DejaVu Serif Bold"/>
              </a:rPr>
              <a:t>1.Phương </a:t>
            </a:r>
            <a:r>
              <a:rPr lang="en-US" sz="4300" b="1" dirty="0" err="1">
                <a:solidFill>
                  <a:srgbClr val="95CCD5"/>
                </a:solidFill>
                <a:latin typeface="DejaVu Serif Bold"/>
                <a:ea typeface="DejaVu Serif Bold"/>
                <a:cs typeface="DejaVu Serif Bold"/>
                <a:sym typeface="DejaVu Serif Bold"/>
              </a:rPr>
              <a:t>pháp</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giải</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gần</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đúng</a:t>
            </a:r>
            <a:r>
              <a:rPr lang="en-US" sz="4300" b="1" dirty="0">
                <a:solidFill>
                  <a:srgbClr val="95CCD5"/>
                </a:solidFill>
                <a:latin typeface="DejaVu Serif Bold"/>
                <a:ea typeface="DejaVu Serif Bold"/>
                <a:cs typeface="DejaVu Serif Bold"/>
                <a:sym typeface="DejaVu Serif Bold"/>
              </a:rPr>
              <a:t> POMDP</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37</a:t>
            </a:r>
          </a:p>
        </p:txBody>
      </p:sp>
      <p:sp>
        <p:nvSpPr>
          <p:cNvPr id="8" name="TextBox 8"/>
          <p:cNvSpPr txBox="1"/>
          <p:nvPr/>
        </p:nvSpPr>
        <p:spPr>
          <a:xfrm>
            <a:off x="230199" y="2942572"/>
            <a:ext cx="3678555"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Sử dụng Perseus : </a:t>
            </a:r>
          </a:p>
        </p:txBody>
      </p:sp>
      <p:sp>
        <p:nvSpPr>
          <p:cNvPr id="9" name="TextBox 9"/>
          <p:cNvSpPr txBox="1"/>
          <p:nvPr/>
        </p:nvSpPr>
        <p:spPr>
          <a:xfrm>
            <a:off x="580401" y="3846812"/>
            <a:ext cx="12614553" cy="2380615"/>
          </a:xfrm>
          <a:prstGeom prst="rect">
            <a:avLst/>
          </a:prstGeom>
        </p:spPr>
        <p:txBody>
          <a:bodyPr lIns="0" tIns="0" rIns="0" bIns="0" rtlCol="0" anchor="t">
            <a:spAutoFit/>
          </a:bodyPr>
          <a:lstStyle/>
          <a:p>
            <a:pPr marL="734059" lvl="1" indent="-367030" algn="l">
              <a:lnSpc>
                <a:spcPts val="4759"/>
              </a:lnSpc>
              <a:buAutoNum type="arabicPeriod"/>
            </a:pPr>
            <a:r>
              <a:rPr lang="en-US" sz="3399">
                <a:solidFill>
                  <a:srgbClr val="FFFFFF"/>
                </a:solidFill>
                <a:latin typeface="Noto Serif Display"/>
                <a:ea typeface="Noto Serif Display"/>
                <a:cs typeface="Noto Serif Display"/>
                <a:sym typeface="Noto Serif Display"/>
              </a:rPr>
              <a:t> Chọn một tập hợp các trạng thái niềm tin đại diện </a:t>
            </a:r>
          </a:p>
          <a:p>
            <a:pPr marL="734059" lvl="1" indent="-367030" algn="l">
              <a:lnSpc>
                <a:spcPts val="4759"/>
              </a:lnSpc>
              <a:buAutoNum type="arabicPeriod"/>
            </a:pPr>
            <a:r>
              <a:rPr lang="en-US" sz="3399">
                <a:solidFill>
                  <a:srgbClr val="FFFFFF"/>
                </a:solidFill>
                <a:latin typeface="Noto Serif Display"/>
                <a:ea typeface="Noto Serif Display"/>
                <a:cs typeface="Noto Serif Display"/>
                <a:sym typeface="Noto Serif Display"/>
              </a:rPr>
              <a:t> Khởi tạo giá trị  (value funtion)</a:t>
            </a:r>
          </a:p>
          <a:p>
            <a:pPr marL="734059" lvl="1" indent="-367030" algn="l">
              <a:lnSpc>
                <a:spcPts val="4759"/>
              </a:lnSpc>
              <a:buAutoNum type="arabicPeriod"/>
            </a:pPr>
            <a:r>
              <a:rPr lang="en-US" sz="3399">
                <a:solidFill>
                  <a:srgbClr val="FFFFFF"/>
                </a:solidFill>
                <a:latin typeface="Noto Serif Display"/>
                <a:ea typeface="Noto Serif Display"/>
                <a:cs typeface="Noto Serif Display"/>
                <a:sym typeface="Noto Serif Display"/>
              </a:rPr>
              <a:t>Cập nhật hàm giá trị cho từng giá trị niềm tin (belief point)</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741979" y="407547"/>
            <a:ext cx="2198272" cy="2329493"/>
          </a:xfrm>
          <a:custGeom>
            <a:avLst/>
            <a:gdLst/>
            <a:ahLst/>
            <a:cxnLst/>
            <a:rect l="l" t="t" r="r" b="b"/>
            <a:pathLst>
              <a:path w="2198272" h="2329493">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671484" y="5779190"/>
            <a:ext cx="10190470" cy="1449864"/>
          </a:xfrm>
          <a:custGeom>
            <a:avLst/>
            <a:gdLst/>
            <a:ahLst/>
            <a:cxnLst/>
            <a:rect l="l" t="t" r="r" b="b"/>
            <a:pathLst>
              <a:path w="10190470" h="1449864">
                <a:moveTo>
                  <a:pt x="0" y="0"/>
                </a:moveTo>
                <a:lnTo>
                  <a:pt x="10190470" y="0"/>
                </a:lnTo>
                <a:lnTo>
                  <a:pt x="10190470" y="1449864"/>
                </a:lnTo>
                <a:lnTo>
                  <a:pt x="0" y="1449864"/>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208541" y="264672"/>
            <a:ext cx="15950520" cy="1309360"/>
          </a:xfrm>
          <a:prstGeom prst="rect">
            <a:avLst/>
          </a:prstGeom>
        </p:spPr>
        <p:txBody>
          <a:bodyPr lIns="0" tIns="0" rIns="0" bIns="0" rtlCol="0" anchor="t">
            <a:spAutoFit/>
          </a:bodyPr>
          <a:lstStyle/>
          <a:p>
            <a:pPr algn="ctr">
              <a:lnSpc>
                <a:spcPts val="10780"/>
              </a:lnSpc>
            </a:pPr>
            <a:r>
              <a:rPr lang="en-US" sz="7700" b="1">
                <a:solidFill>
                  <a:srgbClr val="02C1C2"/>
                </a:solidFill>
                <a:latin typeface="Noto Sans Bold"/>
                <a:ea typeface="Noto Sans Bold"/>
                <a:cs typeface="Noto Sans Bold"/>
                <a:sym typeface="Noto Sans Bold"/>
              </a:rPr>
              <a:t>III. Giải Quyết vấn Đề POMDP</a:t>
            </a:r>
          </a:p>
        </p:txBody>
      </p:sp>
      <p:sp>
        <p:nvSpPr>
          <p:cNvPr id="6" name="TextBox 6"/>
          <p:cNvSpPr txBox="1"/>
          <p:nvPr/>
        </p:nvSpPr>
        <p:spPr>
          <a:xfrm>
            <a:off x="230199" y="1870693"/>
            <a:ext cx="11885601" cy="709938"/>
          </a:xfrm>
          <a:prstGeom prst="rect">
            <a:avLst/>
          </a:prstGeom>
        </p:spPr>
        <p:txBody>
          <a:bodyPr wrap="square" lIns="0" tIns="0" rIns="0" bIns="0" rtlCol="0" anchor="t">
            <a:spAutoFit/>
          </a:bodyPr>
          <a:lstStyle/>
          <a:p>
            <a:pPr algn="just">
              <a:lnSpc>
                <a:spcPts val="6020"/>
              </a:lnSpc>
            </a:pPr>
            <a:r>
              <a:rPr lang="en-US" sz="4300" b="1" dirty="0">
                <a:solidFill>
                  <a:srgbClr val="95CCD5"/>
                </a:solidFill>
                <a:latin typeface="DejaVu Serif Bold"/>
                <a:ea typeface="DejaVu Serif Bold"/>
                <a:cs typeface="DejaVu Serif Bold"/>
                <a:sym typeface="DejaVu Serif Bold"/>
              </a:rPr>
              <a:t>1.Phương </a:t>
            </a:r>
            <a:r>
              <a:rPr lang="en-US" sz="4300" b="1" dirty="0" err="1">
                <a:solidFill>
                  <a:srgbClr val="95CCD5"/>
                </a:solidFill>
                <a:latin typeface="DejaVu Serif Bold"/>
                <a:ea typeface="DejaVu Serif Bold"/>
                <a:cs typeface="DejaVu Serif Bold"/>
                <a:sym typeface="DejaVu Serif Bold"/>
              </a:rPr>
              <a:t>pháp</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giải</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gần</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đúng</a:t>
            </a:r>
            <a:r>
              <a:rPr lang="en-US" sz="4300" b="1" dirty="0">
                <a:solidFill>
                  <a:srgbClr val="95CCD5"/>
                </a:solidFill>
                <a:latin typeface="DejaVu Serif Bold"/>
                <a:ea typeface="DejaVu Serif Bold"/>
                <a:cs typeface="DejaVu Serif Bold"/>
                <a:sym typeface="DejaVu Serif Bold"/>
              </a:rPr>
              <a:t> POMDP</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38</a:t>
            </a:r>
          </a:p>
        </p:txBody>
      </p:sp>
      <p:sp>
        <p:nvSpPr>
          <p:cNvPr id="8" name="TextBox 8"/>
          <p:cNvSpPr txBox="1"/>
          <p:nvPr/>
        </p:nvSpPr>
        <p:spPr>
          <a:xfrm>
            <a:off x="230199" y="2942572"/>
            <a:ext cx="3678555"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Sử dụng Perseus : </a:t>
            </a:r>
          </a:p>
        </p:txBody>
      </p:sp>
      <p:sp>
        <p:nvSpPr>
          <p:cNvPr id="9" name="TextBox 9"/>
          <p:cNvSpPr txBox="1"/>
          <p:nvPr/>
        </p:nvSpPr>
        <p:spPr>
          <a:xfrm>
            <a:off x="580401" y="3846812"/>
            <a:ext cx="12614553" cy="2380615"/>
          </a:xfrm>
          <a:prstGeom prst="rect">
            <a:avLst/>
          </a:prstGeom>
        </p:spPr>
        <p:txBody>
          <a:bodyPr lIns="0" tIns="0" rIns="0" bIns="0" rtlCol="0" anchor="t">
            <a:spAutoFit/>
          </a:bodyPr>
          <a:lstStyle/>
          <a:p>
            <a:pPr marL="734059" lvl="1" indent="-367030" algn="l">
              <a:lnSpc>
                <a:spcPts val="4759"/>
              </a:lnSpc>
              <a:buAutoNum type="arabicPeriod"/>
            </a:pPr>
            <a:r>
              <a:rPr lang="en-US" sz="3399">
                <a:solidFill>
                  <a:srgbClr val="FFFFFF"/>
                </a:solidFill>
                <a:latin typeface="Noto Serif Display"/>
                <a:ea typeface="Noto Serif Display"/>
                <a:cs typeface="Noto Serif Display"/>
                <a:sym typeface="Noto Serif Display"/>
              </a:rPr>
              <a:t> Chọn một tập hợp các trạng thái niềm tin đại diện </a:t>
            </a:r>
          </a:p>
          <a:p>
            <a:pPr marL="734059" lvl="1" indent="-367030" algn="l">
              <a:lnSpc>
                <a:spcPts val="4759"/>
              </a:lnSpc>
              <a:buAutoNum type="arabicPeriod"/>
            </a:pPr>
            <a:r>
              <a:rPr lang="en-US" sz="3399">
                <a:solidFill>
                  <a:srgbClr val="FFFFFF"/>
                </a:solidFill>
                <a:latin typeface="Noto Serif Display"/>
                <a:ea typeface="Noto Serif Display"/>
                <a:cs typeface="Noto Serif Display"/>
                <a:sym typeface="Noto Serif Display"/>
              </a:rPr>
              <a:t> Khởi tạo giá trị  (value funtion)</a:t>
            </a:r>
          </a:p>
          <a:p>
            <a:pPr marL="734059" lvl="1" indent="-367030" algn="l">
              <a:lnSpc>
                <a:spcPts val="4759"/>
              </a:lnSpc>
              <a:buAutoNum type="arabicPeriod"/>
            </a:pPr>
            <a:r>
              <a:rPr lang="en-US" sz="3399">
                <a:solidFill>
                  <a:srgbClr val="FFFFFF"/>
                </a:solidFill>
                <a:latin typeface="Noto Serif Display"/>
                <a:ea typeface="Noto Serif Display"/>
                <a:cs typeface="Noto Serif Display"/>
                <a:sym typeface="Noto Serif Display"/>
              </a:rPr>
              <a:t>Cập nhật hàm giá trị cho từng giá trị niềm tin (belief point)</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10" name="TextBox 10"/>
          <p:cNvSpPr txBox="1"/>
          <p:nvPr/>
        </p:nvSpPr>
        <p:spPr>
          <a:xfrm>
            <a:off x="1028700" y="7429211"/>
            <a:ext cx="8646795"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4.  Lặp lại cho đến khi đạt trạng thái hội tụ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741979" y="407547"/>
            <a:ext cx="2198272" cy="2329493"/>
          </a:xfrm>
          <a:custGeom>
            <a:avLst/>
            <a:gdLst/>
            <a:ahLst/>
            <a:cxnLst/>
            <a:rect l="l" t="t" r="r" b="b"/>
            <a:pathLst>
              <a:path w="2198272" h="2329493">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08541" y="653615"/>
            <a:ext cx="15950520" cy="1309360"/>
          </a:xfrm>
          <a:prstGeom prst="rect">
            <a:avLst/>
          </a:prstGeom>
        </p:spPr>
        <p:txBody>
          <a:bodyPr lIns="0" tIns="0" rIns="0" bIns="0" rtlCol="0" anchor="t">
            <a:spAutoFit/>
          </a:bodyPr>
          <a:lstStyle/>
          <a:p>
            <a:pPr algn="ctr">
              <a:lnSpc>
                <a:spcPts val="10780"/>
              </a:lnSpc>
            </a:pPr>
            <a:r>
              <a:rPr lang="en-US" sz="7700" b="1">
                <a:solidFill>
                  <a:srgbClr val="02C1C2"/>
                </a:solidFill>
                <a:latin typeface="Noto Sans Bold"/>
                <a:ea typeface="Noto Sans Bold"/>
                <a:cs typeface="Noto Sans Bold"/>
                <a:sym typeface="Noto Sans Bold"/>
              </a:rPr>
              <a:t>III. Giải Quyết vấn Đề POMDP</a:t>
            </a:r>
          </a:p>
        </p:txBody>
      </p:sp>
      <p:sp>
        <p:nvSpPr>
          <p:cNvPr id="5" name="TextBox 5"/>
          <p:cNvSpPr txBox="1"/>
          <p:nvPr/>
        </p:nvSpPr>
        <p:spPr>
          <a:xfrm>
            <a:off x="-208542" y="2315400"/>
            <a:ext cx="12781541" cy="709938"/>
          </a:xfrm>
          <a:prstGeom prst="rect">
            <a:avLst/>
          </a:prstGeom>
        </p:spPr>
        <p:txBody>
          <a:bodyPr wrap="square" lIns="0" tIns="0" rIns="0" bIns="0" rtlCol="0" anchor="t">
            <a:spAutoFit/>
          </a:bodyPr>
          <a:lstStyle/>
          <a:p>
            <a:pPr marL="928374" lvl="1" indent="-464187" algn="just">
              <a:lnSpc>
                <a:spcPts val="6020"/>
              </a:lnSpc>
              <a:buFont typeface="Arial"/>
              <a:buChar char="•"/>
            </a:pPr>
            <a:r>
              <a:rPr lang="en-US" sz="4300" b="1" dirty="0">
                <a:solidFill>
                  <a:srgbClr val="95CCD5"/>
                </a:solidFill>
                <a:latin typeface="DejaVu Serif Bold"/>
                <a:ea typeface="DejaVu Serif Bold"/>
                <a:cs typeface="DejaVu Serif Bold"/>
                <a:sym typeface="DejaVu Serif Bold"/>
              </a:rPr>
              <a:t>1.Phương </a:t>
            </a:r>
            <a:r>
              <a:rPr lang="en-US" sz="4300" b="1" dirty="0" err="1">
                <a:solidFill>
                  <a:srgbClr val="95CCD5"/>
                </a:solidFill>
                <a:latin typeface="DejaVu Serif Bold"/>
                <a:ea typeface="DejaVu Serif Bold"/>
                <a:cs typeface="DejaVu Serif Bold"/>
                <a:sym typeface="DejaVu Serif Bold"/>
              </a:rPr>
              <a:t>pháp</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giải</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gần</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đúng</a:t>
            </a:r>
            <a:r>
              <a:rPr lang="en-US" sz="4300" b="1" dirty="0">
                <a:solidFill>
                  <a:srgbClr val="95CCD5"/>
                </a:solidFill>
                <a:latin typeface="DejaVu Serif Bold"/>
                <a:ea typeface="DejaVu Serif Bold"/>
                <a:cs typeface="DejaVu Serif Bold"/>
                <a:sym typeface="DejaVu Serif Bold"/>
              </a:rPr>
              <a:t> POMDP</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39</a:t>
            </a:r>
          </a:p>
        </p:txBody>
      </p:sp>
      <p:sp>
        <p:nvSpPr>
          <p:cNvPr id="7" name="TextBox 7"/>
          <p:cNvSpPr txBox="1"/>
          <p:nvPr/>
        </p:nvSpPr>
        <p:spPr>
          <a:xfrm>
            <a:off x="250058" y="3449002"/>
            <a:ext cx="2063830" cy="580390"/>
          </a:xfrm>
          <a:prstGeom prst="rect">
            <a:avLst/>
          </a:prstGeom>
        </p:spPr>
        <p:txBody>
          <a:bodyPr wrap="square" lIns="0" tIns="0" rIns="0" bIns="0" rtlCol="0" anchor="t">
            <a:spAutoFit/>
          </a:bodyPr>
          <a:lstStyle/>
          <a:p>
            <a:pPr algn="ctr">
              <a:lnSpc>
                <a:spcPts val="4759"/>
              </a:lnSpc>
            </a:pPr>
            <a:r>
              <a:rPr lang="en-US" sz="3399" dirty="0" err="1">
                <a:solidFill>
                  <a:srgbClr val="FFFFFF"/>
                </a:solidFill>
                <a:latin typeface="Noto Serif Display"/>
                <a:ea typeface="Noto Serif Display"/>
                <a:cs typeface="Noto Serif Display"/>
                <a:sym typeface="Noto Serif Display"/>
              </a:rPr>
              <a:t>Ưu</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điểm</a:t>
            </a:r>
            <a:r>
              <a:rPr lang="en-US" sz="3399" dirty="0">
                <a:solidFill>
                  <a:srgbClr val="FFFFFF"/>
                </a:solidFill>
                <a:latin typeface="Noto Serif Display"/>
                <a:ea typeface="Noto Serif Display"/>
                <a:cs typeface="Noto Serif Display"/>
                <a:sym typeface="Noto Serif Display"/>
              </a:rPr>
              <a:t>:</a:t>
            </a:r>
          </a:p>
        </p:txBody>
      </p:sp>
      <p:sp>
        <p:nvSpPr>
          <p:cNvPr id="8" name="TextBox 8"/>
          <p:cNvSpPr txBox="1"/>
          <p:nvPr/>
        </p:nvSpPr>
        <p:spPr>
          <a:xfrm>
            <a:off x="450770" y="4219892"/>
            <a:ext cx="16905684"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Chỉ cần xử lý một tập nhỏ của Belief point thay vì toàn bộ không gian trạng thái </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Chi phí ít</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Dễ triển khai </a:t>
            </a:r>
          </a:p>
        </p:txBody>
      </p:sp>
      <p:sp>
        <p:nvSpPr>
          <p:cNvPr id="9" name="TextBox 9"/>
          <p:cNvSpPr txBox="1"/>
          <p:nvPr/>
        </p:nvSpPr>
        <p:spPr>
          <a:xfrm>
            <a:off x="244615" y="7048976"/>
            <a:ext cx="16808530" cy="580390"/>
          </a:xfrm>
          <a:prstGeom prst="rect">
            <a:avLst/>
          </a:prstGeom>
        </p:spPr>
        <p:txBody>
          <a:bodyPr lIns="0" tIns="0" rIns="0" bIns="0" rtlCol="0" anchor="t">
            <a:spAutoFit/>
          </a:bodyPr>
          <a:lstStyle/>
          <a:p>
            <a:pPr algn="l">
              <a:lnSpc>
                <a:spcPts val="4759"/>
              </a:lnSpc>
            </a:pPr>
            <a:r>
              <a:rPr lang="en-US" sz="3399" dirty="0" err="1">
                <a:solidFill>
                  <a:srgbClr val="FFFFFF"/>
                </a:solidFill>
                <a:latin typeface="Noto Serif Display"/>
                <a:ea typeface="Noto Serif Display"/>
                <a:cs typeface="Noto Serif Display"/>
                <a:sym typeface="Noto Serif Display"/>
              </a:rPr>
              <a:t>Nhược</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điểm</a:t>
            </a:r>
            <a:r>
              <a:rPr lang="en-US" sz="3399" dirty="0">
                <a:solidFill>
                  <a:srgbClr val="FFFFFF"/>
                </a:solidFill>
                <a:latin typeface="Noto Serif Display"/>
                <a:ea typeface="Noto Serif Display"/>
                <a:cs typeface="Noto Serif Display"/>
                <a:sym typeface="Noto Serif Display"/>
              </a:rPr>
              <a:t>:</a:t>
            </a:r>
          </a:p>
        </p:txBody>
      </p:sp>
      <p:sp>
        <p:nvSpPr>
          <p:cNvPr id="10" name="TextBox 10"/>
          <p:cNvSpPr txBox="1"/>
          <p:nvPr/>
        </p:nvSpPr>
        <p:spPr>
          <a:xfrm>
            <a:off x="450770" y="7819866"/>
            <a:ext cx="1680853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Không chính xác cho lắm </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Phụ thuộc vào lựa chọn niềm tin ban đầu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431001" y="729675"/>
            <a:ext cx="6469912" cy="2743200"/>
          </a:xfrm>
          <a:prstGeom prst="rect">
            <a:avLst/>
          </a:prstGeom>
        </p:spPr>
        <p:txBody>
          <a:bodyPr lIns="0" tIns="0" rIns="0" bIns="0" rtlCol="0" anchor="t">
            <a:spAutoFit/>
          </a:bodyPr>
          <a:lstStyle/>
          <a:p>
            <a:pPr marL="0" lvl="0" indent="0" algn="l">
              <a:lnSpc>
                <a:spcPts val="10800"/>
              </a:lnSpc>
              <a:spcBef>
                <a:spcPct val="0"/>
              </a:spcBef>
            </a:pPr>
            <a:r>
              <a:rPr lang="en-US" sz="9000" b="1" dirty="0">
                <a:solidFill>
                  <a:srgbClr val="35CDCE"/>
                </a:solidFill>
                <a:latin typeface="Canva Sans Bold"/>
                <a:ea typeface="Canva Sans Bold"/>
                <a:cs typeface="Canva Sans Bold"/>
                <a:sym typeface="Canva Sans Bold"/>
              </a:rPr>
              <a:t>TỔNG QUAN</a:t>
            </a:r>
          </a:p>
        </p:txBody>
      </p:sp>
      <p:grpSp>
        <p:nvGrpSpPr>
          <p:cNvPr id="4" name="Group 4"/>
          <p:cNvGrpSpPr/>
          <p:nvPr/>
        </p:nvGrpSpPr>
        <p:grpSpPr>
          <a:xfrm>
            <a:off x="4263656" y="1028700"/>
            <a:ext cx="19465556" cy="8229600"/>
            <a:chOff x="0" y="0"/>
            <a:chExt cx="5126731" cy="2167467"/>
          </a:xfrm>
        </p:grpSpPr>
        <p:sp>
          <p:nvSpPr>
            <p:cNvPr id="5" name="Freeform 5"/>
            <p:cNvSpPr/>
            <p:nvPr/>
          </p:nvSpPr>
          <p:spPr>
            <a:xfrm>
              <a:off x="0" y="0"/>
              <a:ext cx="5126731" cy="2167467"/>
            </a:xfrm>
            <a:custGeom>
              <a:avLst/>
              <a:gdLst/>
              <a:ahLst/>
              <a:cxnLst/>
              <a:rect l="l" t="t" r="r" b="b"/>
              <a:pathLst>
                <a:path w="5126731" h="2167467">
                  <a:moveTo>
                    <a:pt x="9943" y="0"/>
                  </a:moveTo>
                  <a:lnTo>
                    <a:pt x="5116788" y="0"/>
                  </a:lnTo>
                  <a:cubicBezTo>
                    <a:pt x="5119425" y="0"/>
                    <a:pt x="5121954" y="1048"/>
                    <a:pt x="5123819" y="2912"/>
                  </a:cubicBezTo>
                  <a:cubicBezTo>
                    <a:pt x="5125683" y="4777"/>
                    <a:pt x="5126731" y="7306"/>
                    <a:pt x="5126731" y="9943"/>
                  </a:cubicBezTo>
                  <a:lnTo>
                    <a:pt x="5126731" y="2157524"/>
                  </a:lnTo>
                  <a:cubicBezTo>
                    <a:pt x="5126731" y="2160161"/>
                    <a:pt x="5125683" y="2162690"/>
                    <a:pt x="5123819" y="2164555"/>
                  </a:cubicBezTo>
                  <a:cubicBezTo>
                    <a:pt x="5121954" y="2166419"/>
                    <a:pt x="5119425" y="2167467"/>
                    <a:pt x="5116788" y="2167467"/>
                  </a:cubicBezTo>
                  <a:lnTo>
                    <a:pt x="9943" y="2167467"/>
                  </a:lnTo>
                  <a:cubicBezTo>
                    <a:pt x="7306" y="2167467"/>
                    <a:pt x="4777" y="2166419"/>
                    <a:pt x="2912" y="2164555"/>
                  </a:cubicBezTo>
                  <a:cubicBezTo>
                    <a:pt x="1048" y="2162690"/>
                    <a:pt x="0" y="2160161"/>
                    <a:pt x="0" y="2157524"/>
                  </a:cubicBezTo>
                  <a:lnTo>
                    <a:pt x="0" y="9943"/>
                  </a:lnTo>
                  <a:cubicBezTo>
                    <a:pt x="0" y="7306"/>
                    <a:pt x="1048" y="4777"/>
                    <a:pt x="2912" y="2912"/>
                  </a:cubicBezTo>
                  <a:cubicBezTo>
                    <a:pt x="4777" y="1048"/>
                    <a:pt x="7306" y="0"/>
                    <a:pt x="9943" y="0"/>
                  </a:cubicBezTo>
                  <a:close/>
                </a:path>
              </a:pathLst>
            </a:custGeom>
            <a:solidFill>
              <a:srgbClr val="1E1A20"/>
            </a:solidFill>
            <a:ln cap="rnd">
              <a:noFill/>
              <a:prstDash val="solid"/>
              <a:round/>
            </a:ln>
          </p:spPr>
          <p:txBody>
            <a:bodyPr/>
            <a:lstStyle/>
            <a:p>
              <a:endParaRPr lang="en-US"/>
            </a:p>
          </p:txBody>
        </p:sp>
        <p:sp>
          <p:nvSpPr>
            <p:cNvPr id="6" name="TextBox 6"/>
            <p:cNvSpPr txBox="1"/>
            <p:nvPr/>
          </p:nvSpPr>
          <p:spPr>
            <a:xfrm>
              <a:off x="0" y="-57150"/>
              <a:ext cx="5126731" cy="2224617"/>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4567509" y="1342998"/>
            <a:ext cx="13417930" cy="3373490"/>
            <a:chOff x="0" y="0"/>
            <a:chExt cx="17890574" cy="4497986"/>
          </a:xfrm>
        </p:grpSpPr>
        <p:sp>
          <p:nvSpPr>
            <p:cNvPr id="8" name="TextBox 8"/>
            <p:cNvSpPr txBox="1"/>
            <p:nvPr/>
          </p:nvSpPr>
          <p:spPr>
            <a:xfrm>
              <a:off x="0" y="-47625"/>
              <a:ext cx="17890574" cy="902865"/>
            </a:xfrm>
            <a:prstGeom prst="rect">
              <a:avLst/>
            </a:prstGeom>
          </p:spPr>
          <p:txBody>
            <a:bodyPr lIns="0" tIns="0" rIns="0" bIns="0" rtlCol="0" anchor="t">
              <a:spAutoFit/>
            </a:bodyPr>
            <a:lstStyle/>
            <a:p>
              <a:pPr marL="0" lvl="0" indent="0" algn="l">
                <a:lnSpc>
                  <a:spcPts val="5516"/>
                </a:lnSpc>
                <a:spcBef>
                  <a:spcPct val="0"/>
                </a:spcBef>
              </a:pPr>
              <a:r>
                <a:rPr lang="en-US" sz="4243" b="1" dirty="0" err="1">
                  <a:solidFill>
                    <a:srgbClr val="FFFFFF"/>
                  </a:solidFill>
                  <a:latin typeface="DejaVu Serif Bold"/>
                  <a:ea typeface="DejaVu Serif Bold"/>
                  <a:cs typeface="DejaVu Serif Bold"/>
                  <a:sym typeface="DejaVu Serif Bold"/>
                </a:rPr>
                <a:t>Bối</a:t>
              </a:r>
              <a:r>
                <a:rPr lang="en-US" sz="4243" b="1" dirty="0">
                  <a:solidFill>
                    <a:srgbClr val="FFFFFF"/>
                  </a:solidFill>
                  <a:latin typeface="DejaVu Serif Bold"/>
                  <a:ea typeface="DejaVu Serif Bold"/>
                  <a:cs typeface="DejaVu Serif Bold"/>
                  <a:sym typeface="DejaVu Serif Bold"/>
                </a:rPr>
                <a:t> </a:t>
              </a:r>
              <a:r>
                <a:rPr lang="en-US" sz="4243" b="1" dirty="0" err="1">
                  <a:solidFill>
                    <a:srgbClr val="FFFFFF"/>
                  </a:solidFill>
                  <a:latin typeface="DejaVu Serif Bold"/>
                  <a:ea typeface="DejaVu Serif Bold"/>
                  <a:cs typeface="DejaVu Serif Bold"/>
                  <a:sym typeface="DejaVu Serif Bold"/>
                </a:rPr>
                <a:t>cảnh</a:t>
              </a:r>
              <a:endParaRPr lang="en-US" sz="4243" b="1" dirty="0">
                <a:solidFill>
                  <a:srgbClr val="FFFFFF"/>
                </a:solidFill>
                <a:latin typeface="DejaVu Serif Bold"/>
                <a:ea typeface="DejaVu Serif Bold"/>
                <a:cs typeface="DejaVu Serif Bold"/>
                <a:sym typeface="DejaVu Serif Bold"/>
              </a:endParaRPr>
            </a:p>
          </p:txBody>
        </p:sp>
        <p:sp>
          <p:nvSpPr>
            <p:cNvPr id="9" name="TextBox 9"/>
            <p:cNvSpPr txBox="1"/>
            <p:nvPr/>
          </p:nvSpPr>
          <p:spPr>
            <a:xfrm>
              <a:off x="0" y="1171855"/>
              <a:ext cx="17890574" cy="3326131"/>
            </a:xfrm>
            <a:prstGeom prst="rect">
              <a:avLst/>
            </a:prstGeom>
          </p:spPr>
          <p:txBody>
            <a:bodyPr lIns="0" tIns="0" rIns="0" bIns="0" rtlCol="0" anchor="t">
              <a:spAutoFit/>
            </a:bodyPr>
            <a:lstStyle/>
            <a:p>
              <a:pPr algn="l">
                <a:lnSpc>
                  <a:spcPts val="5099"/>
                </a:lnSpc>
              </a:pPr>
              <a:r>
                <a:rPr lang="en-US" sz="3399" dirty="0" err="1">
                  <a:solidFill>
                    <a:srgbClr val="FFFFFF"/>
                  </a:solidFill>
                  <a:latin typeface="Canva Sans"/>
                  <a:ea typeface="Canva Sans"/>
                  <a:cs typeface="Canva Sans"/>
                  <a:sym typeface="Canva Sans"/>
                </a:rPr>
                <a:t>Bảo</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mật</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mạng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là</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một</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phần</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quan</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trọng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trong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việc</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bảo</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vệ</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thông</a:t>
              </a:r>
              <a:r>
                <a:rPr lang="en-US" sz="3399" dirty="0">
                  <a:solidFill>
                    <a:srgbClr val="FFFFFF"/>
                  </a:solidFill>
                  <a:latin typeface="Canva Sans"/>
                  <a:ea typeface="Canva Sans"/>
                  <a:cs typeface="Canva Sans"/>
                  <a:sym typeface="Canva Sans"/>
                </a:rPr>
                <a:t> tin </a:t>
              </a:r>
              <a:r>
                <a:rPr lang="en-US" sz="3399" dirty="0" err="1">
                  <a:solidFill>
                    <a:srgbClr val="FFFFFF"/>
                  </a:solidFill>
                  <a:latin typeface="Canva Sans"/>
                  <a:ea typeface="Canva Sans"/>
                  <a:cs typeface="Canva Sans"/>
                  <a:sym typeface="Canva Sans"/>
                </a:rPr>
                <a:t>và</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tài</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nguyên</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trong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môi</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trường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số</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Với</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sự</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phát</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triển</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nhanh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chóng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của</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công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nghệ</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thông</a:t>
              </a:r>
              <a:r>
                <a:rPr lang="en-US" sz="3399" dirty="0">
                  <a:solidFill>
                    <a:srgbClr val="FFFFFF"/>
                  </a:solidFill>
                  <a:latin typeface="Canva Sans"/>
                  <a:ea typeface="Canva Sans"/>
                  <a:cs typeface="Canva Sans"/>
                  <a:sym typeface="Canva Sans"/>
                </a:rPr>
                <a:t> tin, </a:t>
              </a:r>
              <a:r>
                <a:rPr lang="en-US" sz="3399" dirty="0" err="1">
                  <a:solidFill>
                    <a:srgbClr val="FFFFFF"/>
                  </a:solidFill>
                  <a:latin typeface="Canva Sans"/>
                  <a:ea typeface="Canva Sans"/>
                  <a:cs typeface="Canva Sans"/>
                  <a:sym typeface="Canva Sans"/>
                </a:rPr>
                <a:t>mối</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đe</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dọa</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từ</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tội</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phạm</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mạng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ngày</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càng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gia</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tăng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như</a:t>
              </a:r>
              <a:r>
                <a:rPr lang="en-US" sz="3399" dirty="0">
                  <a:solidFill>
                    <a:srgbClr val="FFFFFF"/>
                  </a:solidFill>
                  <a:latin typeface="Canva Sans"/>
                  <a:ea typeface="Canva Sans"/>
                  <a:cs typeface="Canva Sans"/>
                  <a:sym typeface="Canva Sans"/>
                </a:rPr>
                <a:t> DDoS, Malware, Phishing,...</a:t>
              </a:r>
            </a:p>
          </p:txBody>
        </p:sp>
      </p:grpSp>
      <p:sp>
        <p:nvSpPr>
          <p:cNvPr id="10" name="TextBox 10"/>
          <p:cNvSpPr txBox="1"/>
          <p:nvPr/>
        </p:nvSpPr>
        <p:spPr>
          <a:xfrm>
            <a:off x="4567509" y="5650120"/>
            <a:ext cx="13417930" cy="1780540"/>
          </a:xfrm>
          <a:prstGeom prst="rect">
            <a:avLst/>
          </a:prstGeom>
        </p:spPr>
        <p:txBody>
          <a:bodyPr lIns="0" tIns="0" rIns="0" bIns="0" rtlCol="0" anchor="t">
            <a:spAutoFit/>
          </a:bodyPr>
          <a:lstStyle/>
          <a:p>
            <a:pPr algn="l">
              <a:lnSpc>
                <a:spcPts val="4759"/>
              </a:lnSpc>
            </a:pPr>
            <a:r>
              <a:rPr lang="en-US" sz="3399" dirty="0">
                <a:solidFill>
                  <a:srgbClr val="FFFFFF"/>
                </a:solidFill>
                <a:latin typeface="Canva Sans"/>
                <a:ea typeface="Canva Sans"/>
                <a:cs typeface="Canva Sans"/>
                <a:sym typeface="Canva Sans"/>
              </a:rPr>
              <a:t>Penetration testing (</a:t>
            </a:r>
            <a:r>
              <a:rPr lang="en-US" sz="3399" dirty="0" err="1">
                <a:solidFill>
                  <a:srgbClr val="FFFFFF"/>
                </a:solidFill>
                <a:latin typeface="Canva Sans"/>
                <a:ea typeface="Canva Sans"/>
                <a:cs typeface="Canva Sans"/>
                <a:sym typeface="Canva Sans"/>
              </a:rPr>
              <a:t>kiểm</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thử</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xâm</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nhập</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là</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một</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kỹ</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thuật</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mô</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phỏng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cuộc</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tấn</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công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để</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xác</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định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đánh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giá</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và</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giảm</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thiểu</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các</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lỗ</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hổng</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bảo</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mật</a:t>
            </a:r>
            <a:endParaRPr lang="en-US" sz="3399" dirty="0">
              <a:solidFill>
                <a:srgbClr val="FFFFFF"/>
              </a:solidFill>
              <a:latin typeface="Canva Sans"/>
              <a:ea typeface="Canva Sans"/>
              <a:cs typeface="Canva Sans"/>
              <a:sym typeface="Canva Sans"/>
            </a:endParaRP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a:t>
            </a:r>
          </a:p>
        </p:txBody>
      </p:sp>
      <p:sp>
        <p:nvSpPr>
          <p:cNvPr id="12" name="TextBox 12"/>
          <p:cNvSpPr txBox="1"/>
          <p:nvPr/>
        </p:nvSpPr>
        <p:spPr>
          <a:xfrm>
            <a:off x="6649989" y="7916788"/>
            <a:ext cx="9703600" cy="497840"/>
          </a:xfrm>
          <a:prstGeom prst="rect">
            <a:avLst/>
          </a:prstGeom>
        </p:spPr>
        <p:txBody>
          <a:bodyPr lIns="0" tIns="0" rIns="0" bIns="0" rtlCol="0" anchor="t">
            <a:spAutoFit/>
          </a:bodyPr>
          <a:lstStyle/>
          <a:p>
            <a:pPr algn="ctr">
              <a:lnSpc>
                <a:spcPts val="4060"/>
              </a:lnSpc>
              <a:spcBef>
                <a:spcPct val="0"/>
              </a:spcBef>
            </a:pPr>
            <a:r>
              <a:rPr lang="en-US" sz="2900" i="1" dirty="0">
                <a:solidFill>
                  <a:srgbClr val="FFFFFF"/>
                </a:solidFill>
                <a:latin typeface="Canva Sans Italics"/>
                <a:ea typeface="Canva Sans Italics"/>
                <a:cs typeface="Canva Sans Italics"/>
                <a:sym typeface="Canva Sans Italics"/>
              </a:rPr>
              <a:t>“</a:t>
            </a:r>
            <a:r>
              <a:rPr lang="en-US" sz="2900" i="1" dirty="0" err="1">
                <a:solidFill>
                  <a:srgbClr val="FFFFFF"/>
                </a:solidFill>
                <a:latin typeface="Canva Sans Italics"/>
                <a:ea typeface="Canva Sans Italics"/>
                <a:cs typeface="Canva Sans Italics"/>
                <a:sym typeface="Canva Sans Italics"/>
              </a:rPr>
              <a:t>Để</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ngăn</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chặn</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tội</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ác</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bạn</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phải</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suy</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nghĩ</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như</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tội</a:t>
            </a:r>
            <a:r>
              <a:rPr lang="en-US" sz="2900" i="1" dirty="0">
                <a:solidFill>
                  <a:srgbClr val="FFFFFF"/>
                </a:solidFill>
                <a:latin typeface="Canva Sans Italics"/>
                <a:ea typeface="Canva Sans Italics"/>
                <a:cs typeface="Canva Sans Italics"/>
                <a:sym typeface="Canva Sans Italics"/>
              </a:rPr>
              <a:t> </a:t>
            </a:r>
            <a:r>
              <a:rPr lang="en-US" sz="2900" i="1" dirty="0" err="1">
                <a:solidFill>
                  <a:srgbClr val="FFFFFF"/>
                </a:solidFill>
                <a:latin typeface="Canva Sans Italics"/>
                <a:ea typeface="Canva Sans Italics"/>
                <a:cs typeface="Canva Sans Italics"/>
                <a:sym typeface="Canva Sans Italics"/>
              </a:rPr>
              <a:t>phạm</a:t>
            </a:r>
            <a:r>
              <a:rPr lang="en-US" sz="2900" i="1" dirty="0">
                <a:solidFill>
                  <a:srgbClr val="FFFFFF"/>
                </a:solidFill>
                <a:latin typeface="Canva Sans Italics"/>
                <a:ea typeface="Canva Sans Italics"/>
                <a:cs typeface="Canva Sans Italics"/>
                <a:sym typeface="Canva Sans Italics"/>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741979" y="407547"/>
            <a:ext cx="2198272" cy="2329493"/>
          </a:xfrm>
          <a:custGeom>
            <a:avLst/>
            <a:gdLst/>
            <a:ahLst/>
            <a:cxnLst/>
            <a:rect l="l" t="t" r="r" b="b"/>
            <a:pathLst>
              <a:path w="2198272" h="2329493">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08541" y="264672"/>
            <a:ext cx="16511466" cy="1309360"/>
          </a:xfrm>
          <a:prstGeom prst="rect">
            <a:avLst/>
          </a:prstGeom>
        </p:spPr>
        <p:txBody>
          <a:bodyPr lIns="0" tIns="0" rIns="0" bIns="0" rtlCol="0" anchor="t">
            <a:spAutoFit/>
          </a:bodyPr>
          <a:lstStyle/>
          <a:p>
            <a:pPr algn="ctr">
              <a:lnSpc>
                <a:spcPts val="10780"/>
              </a:lnSpc>
            </a:pPr>
            <a:r>
              <a:rPr lang="en-US" sz="7700" b="1">
                <a:solidFill>
                  <a:srgbClr val="02C1C2"/>
                </a:solidFill>
                <a:latin typeface="Noto Sans Bold"/>
                <a:ea typeface="Noto Sans Bold"/>
                <a:cs typeface="Noto Sans Bold"/>
                <a:sym typeface="Noto Sans Bold"/>
              </a:rPr>
              <a:t>III. Giải Quyết vấn Đề POMDP</a:t>
            </a:r>
          </a:p>
        </p:txBody>
      </p:sp>
      <p:sp>
        <p:nvSpPr>
          <p:cNvPr id="5" name="TextBox 5"/>
          <p:cNvSpPr txBox="1"/>
          <p:nvPr/>
        </p:nvSpPr>
        <p:spPr>
          <a:xfrm>
            <a:off x="183152" y="2046992"/>
            <a:ext cx="12237447" cy="709938"/>
          </a:xfrm>
          <a:prstGeom prst="rect">
            <a:avLst/>
          </a:prstGeom>
        </p:spPr>
        <p:txBody>
          <a:bodyPr wrap="square" lIns="0" tIns="0" rIns="0" bIns="0" rtlCol="0" anchor="t">
            <a:spAutoFit/>
          </a:bodyPr>
          <a:lstStyle/>
          <a:p>
            <a:pPr algn="just">
              <a:lnSpc>
                <a:spcPts val="6020"/>
              </a:lnSpc>
            </a:pPr>
            <a:r>
              <a:rPr lang="en-US" sz="4300" b="1" dirty="0">
                <a:solidFill>
                  <a:srgbClr val="95CCD5"/>
                </a:solidFill>
                <a:latin typeface="DejaVu Serif Bold"/>
                <a:ea typeface="DejaVu Serif Bold"/>
                <a:cs typeface="DejaVu Serif Bold"/>
                <a:sym typeface="DejaVu Serif Bold"/>
              </a:rPr>
              <a:t>2.Phương </a:t>
            </a:r>
            <a:r>
              <a:rPr lang="en-US" sz="4300" b="1" dirty="0" err="1">
                <a:solidFill>
                  <a:srgbClr val="95CCD5"/>
                </a:solidFill>
                <a:latin typeface="DejaVu Serif Bold"/>
                <a:ea typeface="DejaVu Serif Bold"/>
                <a:cs typeface="DejaVu Serif Bold"/>
                <a:sym typeface="DejaVu Serif Bold"/>
              </a:rPr>
              <a:t>Pháp</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Giải</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Chính</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Xác</a:t>
            </a:r>
            <a:r>
              <a:rPr lang="en-US" sz="4300" b="1" dirty="0">
                <a:solidFill>
                  <a:srgbClr val="95CCD5"/>
                </a:solidFill>
                <a:latin typeface="DejaVu Serif Bold"/>
                <a:ea typeface="DejaVu Serif Bold"/>
                <a:cs typeface="DejaVu Serif Bold"/>
                <a:sym typeface="DejaVu Serif Bold"/>
              </a:rPr>
              <a:t> POMDP</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40</a:t>
            </a:r>
          </a:p>
        </p:txBody>
      </p:sp>
      <p:sp>
        <p:nvSpPr>
          <p:cNvPr id="7" name="TextBox 7"/>
          <p:cNvSpPr txBox="1"/>
          <p:nvPr/>
        </p:nvSpPr>
        <p:spPr>
          <a:xfrm>
            <a:off x="0" y="2937749"/>
            <a:ext cx="18288000"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Thuật toán này sử dụng các chương trình con để cắt bớt các vector bị chi phối  trong các hàm giá trị  </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8" name="TextBox 8"/>
          <p:cNvSpPr txBox="1"/>
          <p:nvPr/>
        </p:nvSpPr>
        <p:spPr>
          <a:xfrm>
            <a:off x="183153" y="4394757"/>
            <a:ext cx="16355616"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Noto Serif Display"/>
                <a:ea typeface="Noto Serif Display"/>
                <a:cs typeface="Noto Serif Display"/>
                <a:sym typeface="Noto Serif Display"/>
              </a:rPr>
              <a:t>Sử dụng phân rã Benders để phân tách và giải quyết các bài toán LP dần dần.</a:t>
            </a:r>
          </a:p>
        </p:txBody>
      </p:sp>
      <p:sp>
        <p:nvSpPr>
          <p:cNvPr id="9" name="TextBox 9"/>
          <p:cNvSpPr txBox="1"/>
          <p:nvPr/>
        </p:nvSpPr>
        <p:spPr>
          <a:xfrm>
            <a:off x="183153" y="5479972"/>
            <a:ext cx="17940251"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Thực hiện cắt tỉa gia tăng hiệu quả chỉ tập trung vào các ràng buộc quan trọng trong mỗi vòng lặp.</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741979" y="407547"/>
            <a:ext cx="2198272" cy="2329493"/>
          </a:xfrm>
          <a:custGeom>
            <a:avLst/>
            <a:gdLst/>
            <a:ahLst/>
            <a:cxnLst/>
            <a:rect l="l" t="t" r="r" b="b"/>
            <a:pathLst>
              <a:path w="2198272" h="2329493">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08541" y="264672"/>
            <a:ext cx="16511466" cy="1309360"/>
          </a:xfrm>
          <a:prstGeom prst="rect">
            <a:avLst/>
          </a:prstGeom>
        </p:spPr>
        <p:txBody>
          <a:bodyPr lIns="0" tIns="0" rIns="0" bIns="0" rtlCol="0" anchor="t">
            <a:spAutoFit/>
          </a:bodyPr>
          <a:lstStyle/>
          <a:p>
            <a:pPr algn="ctr">
              <a:lnSpc>
                <a:spcPts val="10780"/>
              </a:lnSpc>
            </a:pPr>
            <a:r>
              <a:rPr lang="en-US" sz="7700" b="1">
                <a:solidFill>
                  <a:srgbClr val="02C1C2"/>
                </a:solidFill>
                <a:latin typeface="Noto Sans Bold"/>
                <a:ea typeface="Noto Sans Bold"/>
                <a:cs typeface="Noto Sans Bold"/>
                <a:sym typeface="Noto Sans Bold"/>
              </a:rPr>
              <a:t>III. Giải Quyết vấn Đề POMDP</a:t>
            </a:r>
          </a:p>
        </p:txBody>
      </p:sp>
      <p:sp>
        <p:nvSpPr>
          <p:cNvPr id="5" name="TextBox 5"/>
          <p:cNvSpPr txBox="1"/>
          <p:nvPr/>
        </p:nvSpPr>
        <p:spPr>
          <a:xfrm>
            <a:off x="183152" y="2046992"/>
            <a:ext cx="12237447" cy="709938"/>
          </a:xfrm>
          <a:prstGeom prst="rect">
            <a:avLst/>
          </a:prstGeom>
        </p:spPr>
        <p:txBody>
          <a:bodyPr wrap="square" lIns="0" tIns="0" rIns="0" bIns="0" rtlCol="0" anchor="t">
            <a:spAutoFit/>
          </a:bodyPr>
          <a:lstStyle/>
          <a:p>
            <a:pPr algn="just">
              <a:lnSpc>
                <a:spcPts val="6020"/>
              </a:lnSpc>
            </a:pPr>
            <a:r>
              <a:rPr lang="en-US" sz="4300" b="1" dirty="0">
                <a:solidFill>
                  <a:srgbClr val="95CCD5"/>
                </a:solidFill>
                <a:latin typeface="DejaVu Serif Bold"/>
                <a:ea typeface="DejaVu Serif Bold"/>
                <a:cs typeface="DejaVu Serif Bold"/>
                <a:sym typeface="DejaVu Serif Bold"/>
              </a:rPr>
              <a:t>2.Phương </a:t>
            </a:r>
            <a:r>
              <a:rPr lang="en-US" sz="4300" b="1" dirty="0" err="1">
                <a:solidFill>
                  <a:srgbClr val="95CCD5"/>
                </a:solidFill>
                <a:latin typeface="DejaVu Serif Bold"/>
                <a:ea typeface="DejaVu Serif Bold"/>
                <a:cs typeface="DejaVu Serif Bold"/>
                <a:sym typeface="DejaVu Serif Bold"/>
              </a:rPr>
              <a:t>Pháp</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Giải</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Chính</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Xác</a:t>
            </a:r>
            <a:r>
              <a:rPr lang="en-US" sz="4300" b="1" dirty="0">
                <a:solidFill>
                  <a:srgbClr val="95CCD5"/>
                </a:solidFill>
                <a:latin typeface="DejaVu Serif Bold"/>
                <a:ea typeface="DejaVu Serif Bold"/>
                <a:cs typeface="DejaVu Serif Bold"/>
                <a:sym typeface="DejaVu Serif Bold"/>
              </a:rPr>
              <a:t> POMDP</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41</a:t>
            </a:r>
          </a:p>
        </p:txBody>
      </p:sp>
      <p:sp>
        <p:nvSpPr>
          <p:cNvPr id="7" name="TextBox 7"/>
          <p:cNvSpPr txBox="1"/>
          <p:nvPr/>
        </p:nvSpPr>
        <p:spPr>
          <a:xfrm>
            <a:off x="414304" y="3005805"/>
            <a:ext cx="18476025" cy="1180465"/>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Ưu Điểm:</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8" name="TextBox 8"/>
          <p:cNvSpPr txBox="1"/>
          <p:nvPr/>
        </p:nvSpPr>
        <p:spPr>
          <a:xfrm>
            <a:off x="347749" y="3847357"/>
            <a:ext cx="17940251"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Chính xác hơn và tối ưu hơn </a:t>
            </a:r>
          </a:p>
          <a:p>
            <a:pPr algn="l">
              <a:lnSpc>
                <a:spcPts val="4759"/>
              </a:lnSpc>
            </a:pPr>
            <a:endParaRPr lang="en-US" sz="3399">
              <a:solidFill>
                <a:srgbClr val="FFFFFF"/>
              </a:solidFill>
              <a:latin typeface="Noto Serif Display"/>
              <a:ea typeface="Noto Serif Display"/>
              <a:cs typeface="Noto Serif Display"/>
              <a:sym typeface="Noto Serif Display"/>
            </a:endParaRP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9" name="TextBox 9"/>
          <p:cNvSpPr txBox="1"/>
          <p:nvPr/>
        </p:nvSpPr>
        <p:spPr>
          <a:xfrm>
            <a:off x="414304" y="5304830"/>
            <a:ext cx="16426811" cy="580390"/>
          </a:xfrm>
          <a:prstGeom prst="rect">
            <a:avLst/>
          </a:prstGeom>
        </p:spPr>
        <p:txBody>
          <a:bodyPr lIns="0" tIns="0" rIns="0" bIns="0" rtlCol="0" anchor="t">
            <a:spAutoFit/>
          </a:bodyPr>
          <a:lstStyle/>
          <a:p>
            <a:pPr algn="l">
              <a:lnSpc>
                <a:spcPts val="4759"/>
              </a:lnSpc>
            </a:pPr>
            <a:r>
              <a:rPr lang="en-US" sz="3399" dirty="0" err="1">
                <a:solidFill>
                  <a:srgbClr val="FFFFFF"/>
                </a:solidFill>
                <a:latin typeface="Noto Serif Display"/>
                <a:ea typeface="Noto Serif Display"/>
                <a:cs typeface="Noto Serif Display"/>
                <a:sym typeface="Noto Serif Display"/>
              </a:rPr>
              <a:t>Nhược</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điểm</a:t>
            </a:r>
            <a:r>
              <a:rPr lang="en-US" sz="3399" dirty="0">
                <a:solidFill>
                  <a:srgbClr val="FFFFFF"/>
                </a:solidFill>
                <a:latin typeface="Noto Serif Display"/>
                <a:ea typeface="Noto Serif Display"/>
                <a:cs typeface="Noto Serif Display"/>
                <a:sym typeface="Noto Serif Display"/>
              </a:rPr>
              <a:t>:</a:t>
            </a:r>
          </a:p>
        </p:txBody>
      </p:sp>
      <p:sp>
        <p:nvSpPr>
          <p:cNvPr id="10" name="TextBox 10"/>
          <p:cNvSpPr txBox="1"/>
          <p:nvPr/>
        </p:nvSpPr>
        <p:spPr>
          <a:xfrm>
            <a:off x="302641" y="5818079"/>
            <a:ext cx="16956659" cy="2380615"/>
          </a:xfrm>
          <a:prstGeom prst="rect">
            <a:avLst/>
          </a:prstGeom>
        </p:spPr>
        <p:txBody>
          <a:bodyPr lIns="0" tIns="0" rIns="0" bIns="0" rtlCol="0" anchor="t">
            <a:spAutoFit/>
          </a:bodyPr>
          <a:lstStyle/>
          <a:p>
            <a:pPr algn="l">
              <a:lnSpc>
                <a:spcPts val="4759"/>
              </a:lnSpc>
            </a:pPr>
            <a:endParaRP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Phức tạp trong việc triển khai  </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Yêu cầu tài nguyên cao hơn.</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Hạn chế khi LP phức tạp hoặc không gian rất lớn.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741979" y="407547"/>
            <a:ext cx="2198272" cy="2329493"/>
          </a:xfrm>
          <a:custGeom>
            <a:avLst/>
            <a:gdLst/>
            <a:ahLst/>
            <a:cxnLst/>
            <a:rect l="l" t="t" r="r" b="b"/>
            <a:pathLst>
              <a:path w="2198272" h="2329493">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08541" y="264672"/>
            <a:ext cx="16272737" cy="1309360"/>
          </a:xfrm>
          <a:prstGeom prst="rect">
            <a:avLst/>
          </a:prstGeom>
        </p:spPr>
        <p:txBody>
          <a:bodyPr lIns="0" tIns="0" rIns="0" bIns="0" rtlCol="0" anchor="t">
            <a:spAutoFit/>
          </a:bodyPr>
          <a:lstStyle/>
          <a:p>
            <a:pPr algn="ctr">
              <a:lnSpc>
                <a:spcPts val="10780"/>
              </a:lnSpc>
            </a:pPr>
            <a:r>
              <a:rPr lang="en-US" sz="7700" b="1">
                <a:solidFill>
                  <a:srgbClr val="02C1C2"/>
                </a:solidFill>
                <a:latin typeface="Noto Sans Bold"/>
                <a:ea typeface="Noto Sans Bold"/>
                <a:cs typeface="Noto Sans Bold"/>
                <a:sym typeface="Noto Sans Bold"/>
              </a:rPr>
              <a:t>III. Giải Quyết vấn Đề POMDP</a:t>
            </a:r>
          </a:p>
        </p:txBody>
      </p:sp>
      <p:sp>
        <p:nvSpPr>
          <p:cNvPr id="5" name="TextBox 5"/>
          <p:cNvSpPr txBox="1"/>
          <p:nvPr/>
        </p:nvSpPr>
        <p:spPr>
          <a:xfrm>
            <a:off x="615415" y="1991071"/>
            <a:ext cx="10585985" cy="709938"/>
          </a:xfrm>
          <a:prstGeom prst="rect">
            <a:avLst/>
          </a:prstGeom>
        </p:spPr>
        <p:txBody>
          <a:bodyPr wrap="square" lIns="0" tIns="0" rIns="0" bIns="0" rtlCol="0" anchor="t">
            <a:spAutoFit/>
          </a:bodyPr>
          <a:lstStyle/>
          <a:p>
            <a:pPr algn="just">
              <a:lnSpc>
                <a:spcPts val="6020"/>
              </a:lnSpc>
            </a:pPr>
            <a:r>
              <a:rPr lang="en-US" sz="4300" b="1" dirty="0">
                <a:solidFill>
                  <a:srgbClr val="95CCD5"/>
                </a:solidFill>
                <a:latin typeface="DejaVu Serif Bold"/>
                <a:ea typeface="DejaVu Serif Bold"/>
                <a:cs typeface="DejaVu Serif Bold"/>
                <a:sym typeface="DejaVu Serif Bold"/>
              </a:rPr>
              <a:t>3.Sử </a:t>
            </a:r>
            <a:r>
              <a:rPr lang="en-US" sz="4300" b="1" dirty="0" err="1">
                <a:solidFill>
                  <a:srgbClr val="95CCD5"/>
                </a:solidFill>
                <a:latin typeface="DejaVu Serif Bold"/>
                <a:ea typeface="DejaVu Serif Bold"/>
                <a:cs typeface="DejaVu Serif Bold"/>
                <a:sym typeface="DejaVu Serif Bold"/>
              </a:rPr>
              <a:t>Dụng</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Công</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Cụ</a:t>
            </a:r>
            <a:r>
              <a:rPr lang="en-US" sz="4300" b="1" dirty="0">
                <a:solidFill>
                  <a:srgbClr val="95CCD5"/>
                </a:solidFill>
                <a:latin typeface="DejaVu Serif Bold"/>
                <a:ea typeface="DejaVu Serif Bold"/>
                <a:cs typeface="DejaVu Serif Bold"/>
                <a:sym typeface="DejaVu Serif Bold"/>
              </a:rPr>
              <a:t> </a:t>
            </a:r>
            <a:r>
              <a:rPr lang="en-US" sz="4300" b="1" dirty="0" err="1">
                <a:solidFill>
                  <a:srgbClr val="95CCD5"/>
                </a:solidFill>
                <a:latin typeface="DejaVu Serif Bold"/>
                <a:ea typeface="DejaVu Serif Bold"/>
                <a:cs typeface="DejaVu Serif Bold"/>
                <a:sym typeface="DejaVu Serif Bold"/>
              </a:rPr>
              <a:t>SolvePOMDP</a:t>
            </a:r>
            <a:endParaRPr lang="en-US" sz="4300" b="1" dirty="0">
              <a:solidFill>
                <a:srgbClr val="95CCD5"/>
              </a:solidFill>
              <a:latin typeface="DejaVu Serif Bold"/>
              <a:ea typeface="DejaVu Serif Bold"/>
              <a:cs typeface="DejaVu Serif Bold"/>
              <a:sym typeface="DejaVu Serif Bold"/>
            </a:endParaRPr>
          </a:p>
        </p:txBody>
      </p:sp>
      <p:sp>
        <p:nvSpPr>
          <p:cNvPr id="6" name="TextBox 6"/>
          <p:cNvSpPr txBox="1"/>
          <p:nvPr/>
        </p:nvSpPr>
        <p:spPr>
          <a:xfrm>
            <a:off x="418223" y="3184715"/>
            <a:ext cx="5824418"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Noto Serif Display"/>
                <a:ea typeface="Noto Serif Display"/>
                <a:cs typeface="Noto Serif Display"/>
                <a:sym typeface="Noto Serif Display"/>
              </a:rPr>
              <a:t>Ngôn ngữ lập trình: Java.</a:t>
            </a:r>
          </a:p>
        </p:txBody>
      </p:sp>
      <p:sp>
        <p:nvSpPr>
          <p:cNvPr id="7" name="TextBox 7"/>
          <p:cNvSpPr txBox="1"/>
          <p:nvPr/>
        </p:nvSpPr>
        <p:spPr>
          <a:xfrm>
            <a:off x="615415" y="3892271"/>
            <a:ext cx="15240834" cy="4180840"/>
          </a:xfrm>
          <a:prstGeom prst="rect">
            <a:avLst/>
          </a:prstGeom>
        </p:spPr>
        <p:txBody>
          <a:bodyPr lIns="0" tIns="0" rIns="0" bIns="0" rtlCol="0" anchor="t">
            <a:spAutoFit/>
          </a:bodyPr>
          <a:lstStyle/>
          <a:p>
            <a:pPr algn="just">
              <a:lnSpc>
                <a:spcPts val="4759"/>
              </a:lnSpc>
            </a:pPr>
            <a:r>
              <a:rPr lang="en-US" sz="3399">
                <a:solidFill>
                  <a:srgbClr val="FFFFFF"/>
                </a:solidFill>
                <a:latin typeface="Noto Serif Display"/>
                <a:ea typeface="Noto Serif Display"/>
                <a:cs typeface="Noto Serif Display"/>
                <a:sym typeface="Noto Serif Display"/>
              </a:rPr>
              <a:t>Thuật toán tích hợp:</a:t>
            </a:r>
          </a:p>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GIP (Generalized Incremental Pruning): Giải pháp chính xác.</a:t>
            </a:r>
          </a:p>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PERSEUS: Giải pháp gần đúng.</a:t>
            </a:r>
          </a:p>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Công cụ LP tích hợp: LPSolve và JOptimizer.</a:t>
            </a:r>
          </a:p>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LPSolve đáng tin cậy nhưng chậm hơn.</a:t>
            </a:r>
          </a:p>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JOptimizer nhanh hơn nhưng dễ gặp vấn đề bất ổn định và kém tin cậy </a:t>
            </a:r>
          </a:p>
          <a:p>
            <a:pPr algn="just">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8" name="TextBox 8"/>
          <p:cNvSpPr txBox="1"/>
          <p:nvPr/>
        </p:nvSpPr>
        <p:spPr>
          <a:xfrm>
            <a:off x="418223" y="7492721"/>
            <a:ext cx="3430332"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Cách Hoạt động:</a:t>
            </a:r>
          </a:p>
        </p:txBody>
      </p:sp>
      <p:sp>
        <p:nvSpPr>
          <p:cNvPr id="9" name="TextBox 9"/>
          <p:cNvSpPr txBox="1"/>
          <p:nvPr/>
        </p:nvSpPr>
        <p:spPr>
          <a:xfrm>
            <a:off x="223721" y="8034655"/>
            <a:ext cx="16005779"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Đầu vào: File định dạng *.POMDP (sử dụng chuẩn Cassandra’s POMDP file format).</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Đầu ra: Vector alpha và đồ thị chính sách (policy graphs).</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9525" y="0"/>
            <a:ext cx="7884316" cy="10287000"/>
          </a:xfrm>
          <a:prstGeom prst="rect">
            <a:avLst/>
          </a:prstGeom>
          <a:solidFill>
            <a:srgbClr val="151019"/>
          </a:solidFill>
        </p:spPr>
        <p:txBody>
          <a:bodyPr/>
          <a:lstStyle/>
          <a:p>
            <a:endParaRPr lang="en-US"/>
          </a:p>
        </p:txBody>
      </p:sp>
      <p:sp>
        <p:nvSpPr>
          <p:cNvPr id="4" name="TextBox 4"/>
          <p:cNvSpPr txBox="1"/>
          <p:nvPr/>
        </p:nvSpPr>
        <p:spPr>
          <a:xfrm>
            <a:off x="355019" y="1479757"/>
            <a:ext cx="6860379" cy="720711"/>
          </a:xfrm>
          <a:prstGeom prst="rect">
            <a:avLst/>
          </a:prstGeom>
        </p:spPr>
        <p:txBody>
          <a:bodyPr lIns="0" tIns="0" rIns="0" bIns="0" rtlCol="0" anchor="t">
            <a:spAutoFit/>
          </a:bodyPr>
          <a:lstStyle/>
          <a:p>
            <a:pPr algn="l">
              <a:lnSpc>
                <a:spcPts val="5498"/>
              </a:lnSpc>
              <a:spcBef>
                <a:spcPct val="0"/>
              </a:spcBef>
            </a:pPr>
            <a:endParaRPr/>
          </a:p>
        </p:txBody>
      </p:sp>
      <p:sp>
        <p:nvSpPr>
          <p:cNvPr id="5" name="TextBox 5"/>
          <p:cNvSpPr txBox="1"/>
          <p:nvPr/>
        </p:nvSpPr>
        <p:spPr>
          <a:xfrm>
            <a:off x="355019" y="1386625"/>
            <a:ext cx="7808691" cy="634275"/>
          </a:xfrm>
          <a:prstGeom prst="rect">
            <a:avLst/>
          </a:prstGeom>
        </p:spPr>
        <p:txBody>
          <a:bodyPr lIns="0" tIns="0" rIns="0" bIns="0" rtlCol="0" anchor="t">
            <a:spAutoFit/>
          </a:bodyPr>
          <a:lstStyle/>
          <a:p>
            <a:pPr marL="0" lvl="0" indent="0" algn="l">
              <a:lnSpc>
                <a:spcPts val="4632"/>
              </a:lnSpc>
              <a:spcBef>
                <a:spcPct val="0"/>
              </a:spcBef>
            </a:pPr>
            <a:r>
              <a:rPr lang="en-US" sz="5147">
                <a:solidFill>
                  <a:srgbClr val="FFFFFF"/>
                </a:solidFill>
                <a:latin typeface="Noto Serif Display"/>
                <a:ea typeface="Noto Serif Display"/>
                <a:cs typeface="Noto Serif Display"/>
                <a:sym typeface="Noto Serif Display"/>
              </a:rPr>
              <a:t>1.</a:t>
            </a:r>
            <a:r>
              <a:rPr lang="en-US" sz="5147" u="none" strike="noStrike">
                <a:solidFill>
                  <a:srgbClr val="FFFFFF"/>
                </a:solidFill>
                <a:latin typeface="Noto Serif Display"/>
                <a:ea typeface="Noto Serif Display"/>
                <a:cs typeface="Noto Serif Display"/>
                <a:sym typeface="Noto Serif Display"/>
              </a:rPr>
              <a:t>Môi Trường kiểm tra</a:t>
            </a:r>
          </a:p>
        </p:txBody>
      </p:sp>
      <p:grpSp>
        <p:nvGrpSpPr>
          <p:cNvPr id="6" name="Group 6"/>
          <p:cNvGrpSpPr/>
          <p:nvPr/>
        </p:nvGrpSpPr>
        <p:grpSpPr>
          <a:xfrm>
            <a:off x="7893841" y="2747110"/>
            <a:ext cx="9877724" cy="4079603"/>
            <a:chOff x="0" y="0"/>
            <a:chExt cx="13170298" cy="5439471"/>
          </a:xfrm>
        </p:grpSpPr>
        <p:sp>
          <p:nvSpPr>
            <p:cNvPr id="7" name="TextBox 7"/>
            <p:cNvSpPr txBox="1"/>
            <p:nvPr/>
          </p:nvSpPr>
          <p:spPr>
            <a:xfrm>
              <a:off x="0" y="1499572"/>
              <a:ext cx="13170298" cy="3939899"/>
            </a:xfrm>
            <a:prstGeom prst="rect">
              <a:avLst/>
            </a:prstGeom>
          </p:spPr>
          <p:txBody>
            <a:bodyPr lIns="0" tIns="0" rIns="0" bIns="0" rtlCol="0" anchor="t">
              <a:spAutoFit/>
            </a:bodyPr>
            <a:lstStyle/>
            <a:p>
              <a:pPr marL="656048" lvl="1" indent="-328024" algn="l">
                <a:lnSpc>
                  <a:spcPts val="3342"/>
                </a:lnSpc>
                <a:spcBef>
                  <a:spcPct val="0"/>
                </a:spcBef>
                <a:buFont typeface="Arial"/>
                <a:buChar char="•"/>
              </a:pPr>
              <a:r>
                <a:rPr lang="en-US" sz="3038" b="1" u="none" strike="noStrike">
                  <a:solidFill>
                    <a:srgbClr val="FFF197"/>
                  </a:solidFill>
                  <a:latin typeface="DejaVu Serif Bold"/>
                  <a:ea typeface="DejaVu Serif Bold"/>
                  <a:cs typeface="DejaVu Serif Bold"/>
                  <a:sym typeface="DejaVu Serif Bold"/>
                </a:rPr>
                <a:t>Không giới hạn thời gian, đạt độ chính xác ϵ=0.001\epsilon</a:t>
              </a:r>
            </a:p>
            <a:p>
              <a:pPr marL="656048" lvl="1" indent="-328024" algn="l">
                <a:lnSpc>
                  <a:spcPts val="3342"/>
                </a:lnSpc>
                <a:spcBef>
                  <a:spcPct val="0"/>
                </a:spcBef>
                <a:buFont typeface="Arial"/>
                <a:buChar char="•"/>
              </a:pPr>
              <a:r>
                <a:rPr lang="en-US" sz="3038" b="1" u="none" strike="noStrike">
                  <a:solidFill>
                    <a:srgbClr val="FFF197"/>
                  </a:solidFill>
                  <a:latin typeface="DejaVu Serif Bold"/>
                  <a:ea typeface="DejaVu Serif Bold"/>
                  <a:cs typeface="DejaVu Serif Bold"/>
                  <a:sym typeface="DejaVu Serif Bold"/>
                </a:rPr>
                <a:t>Hệ số chiết khấu: 0.95, cân bằng hiệu suất và phạm vi kiểm tra.</a:t>
              </a:r>
            </a:p>
            <a:p>
              <a:pPr marL="656048" lvl="1" indent="-328024" algn="l">
                <a:lnSpc>
                  <a:spcPts val="3342"/>
                </a:lnSpc>
                <a:spcBef>
                  <a:spcPct val="0"/>
                </a:spcBef>
                <a:buFont typeface="Arial"/>
                <a:buChar char="•"/>
              </a:pPr>
              <a:r>
                <a:rPr lang="en-US" sz="3038" b="1" u="none" strike="noStrike">
                  <a:solidFill>
                    <a:srgbClr val="FFF197"/>
                  </a:solidFill>
                  <a:latin typeface="DejaVu Serif Bold"/>
                  <a:ea typeface="DejaVu Serif Bold"/>
                  <a:cs typeface="DejaVu Serif Bold"/>
                  <a:sym typeface="DejaVu Serif Bold"/>
                </a:rPr>
                <a:t>Tham số đầu vào: Số máy (N), lỗ hổng phát hiện (V), khai thác sẵn có (E), cụm bảo mật (C), cấu hình không đổi</a:t>
              </a:r>
            </a:p>
          </p:txBody>
        </p:sp>
        <p:sp>
          <p:nvSpPr>
            <p:cNvPr id="8" name="TextBox 8"/>
            <p:cNvSpPr txBox="1"/>
            <p:nvPr/>
          </p:nvSpPr>
          <p:spPr>
            <a:xfrm>
              <a:off x="0" y="123825"/>
              <a:ext cx="13170298" cy="802367"/>
            </a:xfrm>
            <a:prstGeom prst="rect">
              <a:avLst/>
            </a:prstGeom>
          </p:spPr>
          <p:txBody>
            <a:bodyPr lIns="0" tIns="0" rIns="0" bIns="0" rtlCol="0" anchor="t">
              <a:spAutoFit/>
            </a:bodyPr>
            <a:lstStyle/>
            <a:p>
              <a:pPr marL="0" lvl="0" indent="0" algn="l">
                <a:lnSpc>
                  <a:spcPts val="4102"/>
                </a:lnSpc>
                <a:spcBef>
                  <a:spcPct val="0"/>
                </a:spcBef>
              </a:pPr>
              <a:r>
                <a:rPr lang="en-US" sz="4558" u="none" strike="noStrike">
                  <a:solidFill>
                    <a:srgbClr val="FFF197"/>
                  </a:solidFill>
                  <a:latin typeface="Noto Serif Display"/>
                  <a:ea typeface="Noto Serif Display"/>
                  <a:cs typeface="Noto Serif Display"/>
                  <a:sym typeface="Noto Serif Display"/>
                </a:rPr>
                <a:t>Cài Đặt Giải Quyết POMDP:</a:t>
              </a:r>
            </a:p>
          </p:txBody>
        </p:sp>
      </p:grpSp>
      <p:sp>
        <p:nvSpPr>
          <p:cNvPr id="9" name="AutoShape 9"/>
          <p:cNvSpPr/>
          <p:nvPr/>
        </p:nvSpPr>
        <p:spPr>
          <a:xfrm flipV="1">
            <a:off x="9906065" y="5250164"/>
            <a:ext cx="0" cy="3436485"/>
          </a:xfrm>
          <a:prstGeom prst="line">
            <a:avLst/>
          </a:prstGeom>
          <a:ln w="19050" cap="flat">
            <a:solidFill>
              <a:srgbClr val="56535B"/>
            </a:solidFill>
            <a:prstDash val="solid"/>
            <a:headEnd type="none" w="sm" len="sm"/>
            <a:tailEnd type="none" w="sm" len="sm"/>
          </a:ln>
        </p:spPr>
        <p:txBody>
          <a:bodyPr/>
          <a:lstStyle/>
          <a:p>
            <a:endParaRPr lang="en-US"/>
          </a:p>
        </p:txBody>
      </p:sp>
      <p:sp>
        <p:nvSpPr>
          <p:cNvPr id="10" name="TextBox 10"/>
          <p:cNvSpPr txBox="1"/>
          <p:nvPr/>
        </p:nvSpPr>
        <p:spPr>
          <a:xfrm>
            <a:off x="17259300" y="9229725"/>
            <a:ext cx="152400" cy="180975"/>
          </a:xfrm>
          <a:prstGeom prst="rect">
            <a:avLst/>
          </a:prstGeom>
        </p:spPr>
        <p:txBody>
          <a:bodyPr wrap="none" lIns="0" tIns="0" rIns="0" bIns="0" rtlCol="0" anchor="t">
            <a:spAutoFit/>
          </a:bodyPr>
          <a:lstStyle/>
          <a:p>
            <a:pPr algn="ctr">
              <a:lnSpc>
                <a:spcPts val="2519"/>
              </a:lnSpc>
              <a:spcBef>
                <a:spcPct val="0"/>
              </a:spcBef>
            </a:pPr>
            <a:r>
              <a:rPr lang="en-US" sz="1799">
                <a:solidFill>
                  <a:srgbClr val="FFF197"/>
                </a:solidFill>
                <a:latin typeface="Noto Serif Display"/>
                <a:ea typeface="Noto Serif Display"/>
                <a:cs typeface="Noto Serif Display"/>
                <a:sym typeface="Noto Serif Display"/>
              </a:rPr>
              <a:t>43</a:t>
            </a:r>
          </a:p>
        </p:txBody>
      </p:sp>
      <p:sp>
        <p:nvSpPr>
          <p:cNvPr id="11" name="TextBox 11"/>
          <p:cNvSpPr txBox="1"/>
          <p:nvPr/>
        </p:nvSpPr>
        <p:spPr>
          <a:xfrm>
            <a:off x="-156950" y="2503475"/>
            <a:ext cx="7884316" cy="59810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Máy: HP Z2 Tower, CPU Intel Xeon E7-2176 (8 lõi, 3.70GHz, bộ nhớ đệm 20MB), RAM 64GB DDR4 ECC, GPU Nvidia QUADRO P4000 (8GB), chạy Linux Calculate 20 (kernel 5.4.6).</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Hệ điều hành tối ưu về hiệu suất và độ ổn định, hỗ trợ thư viện xử lý hiện đại.</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12" name="TextBox 12"/>
          <p:cNvSpPr txBox="1"/>
          <p:nvPr/>
        </p:nvSpPr>
        <p:spPr>
          <a:xfrm>
            <a:off x="1208272" y="238125"/>
            <a:ext cx="15470672" cy="1047749"/>
          </a:xfrm>
          <a:prstGeom prst="rect">
            <a:avLst/>
          </a:prstGeom>
        </p:spPr>
        <p:txBody>
          <a:bodyPr lIns="0" tIns="0" rIns="0" bIns="0" rtlCol="0" anchor="t">
            <a:spAutoFit/>
          </a:bodyPr>
          <a:lstStyle/>
          <a:p>
            <a:pPr marL="0" lvl="0" indent="0" algn="l">
              <a:lnSpc>
                <a:spcPts val="7649"/>
              </a:lnSpc>
              <a:spcBef>
                <a:spcPct val="0"/>
              </a:spcBef>
            </a:pPr>
            <a:r>
              <a:rPr lang="en-US" sz="8499" b="1" u="none" strike="noStrike">
                <a:solidFill>
                  <a:srgbClr val="02C1C2"/>
                </a:solidFill>
                <a:latin typeface="Noto Sans Bold"/>
                <a:ea typeface="Noto Sans Bold"/>
                <a:cs typeface="Noto Sans Bold"/>
                <a:sym typeface="Noto Sans Bold"/>
              </a:rPr>
              <a:t>IV. Thực Nghiệm Và Kết Quả</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7259300" y="9229725"/>
            <a:ext cx="152400" cy="180975"/>
          </a:xfrm>
          <a:prstGeom prst="rect">
            <a:avLst/>
          </a:prstGeom>
        </p:spPr>
        <p:txBody>
          <a:bodyPr wrap="none" lIns="0" tIns="0" rIns="0" bIns="0" rtlCol="0" anchor="t">
            <a:spAutoFit/>
          </a:bodyPr>
          <a:lstStyle/>
          <a:p>
            <a:pPr algn="ctr">
              <a:lnSpc>
                <a:spcPts val="2379"/>
              </a:lnSpc>
              <a:spcBef>
                <a:spcPct val="0"/>
              </a:spcBef>
            </a:pPr>
            <a:r>
              <a:rPr lang="en-US" sz="1699">
                <a:solidFill>
                  <a:srgbClr val="FFF197"/>
                </a:solidFill>
                <a:latin typeface="Noto Serif Display"/>
                <a:ea typeface="Noto Serif Display"/>
                <a:cs typeface="Noto Serif Display"/>
                <a:sym typeface="Noto Serif Display"/>
              </a:rPr>
              <a:t>44</a:t>
            </a:r>
          </a:p>
        </p:txBody>
      </p:sp>
      <p:sp>
        <p:nvSpPr>
          <p:cNvPr id="4" name="TextBox 4"/>
          <p:cNvSpPr txBox="1"/>
          <p:nvPr/>
        </p:nvSpPr>
        <p:spPr>
          <a:xfrm>
            <a:off x="647292" y="449530"/>
            <a:ext cx="11933675" cy="1047749"/>
          </a:xfrm>
          <a:prstGeom prst="rect">
            <a:avLst/>
          </a:prstGeom>
        </p:spPr>
        <p:txBody>
          <a:bodyPr lIns="0" tIns="0" rIns="0" bIns="0" rtlCol="0" anchor="t">
            <a:spAutoFit/>
          </a:bodyPr>
          <a:lstStyle/>
          <a:p>
            <a:pPr marL="0" lvl="0" indent="0" algn="l">
              <a:lnSpc>
                <a:spcPts val="7649"/>
              </a:lnSpc>
              <a:spcBef>
                <a:spcPct val="0"/>
              </a:spcBef>
            </a:pPr>
            <a:r>
              <a:rPr lang="en-US" sz="8499" b="1" u="none" strike="noStrike">
                <a:solidFill>
                  <a:srgbClr val="02C1C2"/>
                </a:solidFill>
                <a:latin typeface="Noto Sans Bold"/>
                <a:ea typeface="Noto Sans Bold"/>
                <a:cs typeface="Noto Sans Bold"/>
                <a:sym typeface="Noto Sans Bold"/>
              </a:rPr>
              <a:t>IV. Thực Nghiệm</a:t>
            </a:r>
          </a:p>
        </p:txBody>
      </p:sp>
      <p:sp>
        <p:nvSpPr>
          <p:cNvPr id="5" name="TextBox 5"/>
          <p:cNvSpPr txBox="1"/>
          <p:nvPr/>
        </p:nvSpPr>
        <p:spPr>
          <a:xfrm>
            <a:off x="9139238" y="4417383"/>
            <a:ext cx="9525" cy="1309360"/>
          </a:xfrm>
          <a:prstGeom prst="rect">
            <a:avLst/>
          </a:prstGeom>
        </p:spPr>
        <p:txBody>
          <a:bodyPr lIns="0" tIns="0" rIns="0" bIns="0" rtlCol="0" anchor="t">
            <a:spAutoFit/>
          </a:bodyPr>
          <a:lstStyle/>
          <a:p>
            <a:pPr algn="ctr">
              <a:lnSpc>
                <a:spcPts val="10780"/>
              </a:lnSpc>
              <a:spcBef>
                <a:spcPct val="0"/>
              </a:spcBef>
            </a:pPr>
            <a:endParaRPr/>
          </a:p>
        </p:txBody>
      </p:sp>
      <p:sp>
        <p:nvSpPr>
          <p:cNvPr id="6" name="TextBox 6"/>
          <p:cNvSpPr txBox="1"/>
          <p:nvPr/>
        </p:nvSpPr>
        <p:spPr>
          <a:xfrm>
            <a:off x="585559" y="1609497"/>
            <a:ext cx="11196272" cy="755002"/>
          </a:xfrm>
          <a:prstGeom prst="rect">
            <a:avLst/>
          </a:prstGeom>
        </p:spPr>
        <p:txBody>
          <a:bodyPr lIns="0" tIns="0" rIns="0" bIns="0" rtlCol="0" anchor="t">
            <a:spAutoFit/>
          </a:bodyPr>
          <a:lstStyle/>
          <a:p>
            <a:pPr algn="ctr">
              <a:lnSpc>
                <a:spcPts val="6160"/>
              </a:lnSpc>
              <a:spcBef>
                <a:spcPct val="0"/>
              </a:spcBef>
            </a:pPr>
            <a:r>
              <a:rPr lang="en-US" sz="4400" b="1">
                <a:solidFill>
                  <a:srgbClr val="FFFFFF"/>
                </a:solidFill>
                <a:latin typeface="Noto Sans Bold"/>
                <a:ea typeface="Noto Sans Bold"/>
                <a:cs typeface="Noto Sans Bold"/>
                <a:sym typeface="Noto Sans Bold"/>
              </a:rPr>
              <a:t>2. Hiệu suất giải POMDP trên các mạng</a:t>
            </a:r>
          </a:p>
        </p:txBody>
      </p:sp>
      <p:sp>
        <p:nvSpPr>
          <p:cNvPr id="7" name="TextBox 7"/>
          <p:cNvSpPr txBox="1"/>
          <p:nvPr/>
        </p:nvSpPr>
        <p:spPr>
          <a:xfrm>
            <a:off x="362207" y="2964574"/>
            <a:ext cx="7019925" cy="2420663"/>
          </a:xfrm>
          <a:prstGeom prst="rect">
            <a:avLst/>
          </a:prstGeom>
        </p:spPr>
        <p:txBody>
          <a:bodyPr lIns="0" tIns="0" rIns="0" bIns="0" rtlCol="0" anchor="t">
            <a:spAutoFit/>
          </a:bodyPr>
          <a:lstStyle/>
          <a:p>
            <a:pPr marL="367029" lvl="1" algn="l">
              <a:lnSpc>
                <a:spcPts val="4759"/>
              </a:lnSpc>
            </a:pPr>
            <a:r>
              <a:rPr lang="en-US" sz="3399" dirty="0">
                <a:solidFill>
                  <a:srgbClr val="95CCD5"/>
                </a:solidFill>
                <a:latin typeface="Noto Serif Display"/>
                <a:ea typeface="Noto Serif Display"/>
                <a:cs typeface="Noto Serif Display"/>
                <a:sym typeface="Noto Serif Display"/>
              </a:rPr>
              <a:t>Quy </a:t>
            </a:r>
            <a:r>
              <a:rPr lang="en-US" sz="3399" dirty="0" err="1">
                <a:solidFill>
                  <a:srgbClr val="95CCD5"/>
                </a:solidFill>
                <a:latin typeface="Noto Serif Display"/>
                <a:ea typeface="Noto Serif Display"/>
                <a:cs typeface="Noto Serif Display"/>
                <a:sym typeface="Noto Serif Display"/>
              </a:rPr>
              <a:t>mô</a:t>
            </a:r>
            <a:r>
              <a:rPr lang="en-US" sz="3399" dirty="0">
                <a:solidFill>
                  <a:srgbClr val="95CCD5"/>
                </a:solidFill>
                <a:latin typeface="Noto Serif Display"/>
                <a:ea typeface="Noto Serif Display"/>
                <a:cs typeface="Noto Serif Display"/>
                <a:sym typeface="Noto Serif Display"/>
              </a:rPr>
              <a:t> </a:t>
            </a:r>
            <a:r>
              <a:rPr lang="en-US" sz="3399" dirty="0" err="1">
                <a:solidFill>
                  <a:srgbClr val="95CCD5"/>
                </a:solidFill>
                <a:latin typeface="Noto Serif Display"/>
                <a:ea typeface="Noto Serif Display"/>
                <a:cs typeface="Noto Serif Display"/>
                <a:sym typeface="Noto Serif Display"/>
              </a:rPr>
              <a:t>mạng</a:t>
            </a:r>
            <a:r>
              <a:rPr lang="en-US" sz="3399" dirty="0">
                <a:solidFill>
                  <a:srgbClr val="95CCD5"/>
                </a:solidFill>
                <a:latin typeface="Noto Serif Display"/>
                <a:ea typeface="Noto Serif Display"/>
                <a:cs typeface="Noto Serif Display"/>
                <a:sym typeface="Noto Serif Display"/>
              </a:rPr>
              <a:t>:</a:t>
            </a:r>
            <a:r>
              <a:rPr lang="en-US" sz="3399" dirty="0">
                <a:solidFill>
                  <a:srgbClr val="FFFFFF"/>
                </a:solidFill>
                <a:latin typeface="Noto Serif Display"/>
                <a:ea typeface="Noto Serif Display"/>
                <a:cs typeface="Noto Serif Display"/>
                <a:sym typeface="Noto Serif Display"/>
              </a:rPr>
              <a:t> </a:t>
            </a:r>
          </a:p>
          <a:p>
            <a:pPr marL="734059" lvl="1" indent="-367030" algn="l">
              <a:lnSpc>
                <a:spcPts val="4759"/>
              </a:lnSpc>
              <a:buFont typeface="Arial"/>
              <a:buChar char="•"/>
            </a:pPr>
            <a:r>
              <a:rPr lang="en-US" sz="3399" dirty="0">
                <a:solidFill>
                  <a:srgbClr val="FFFFFF"/>
                </a:solidFill>
                <a:latin typeface="Noto Serif Display"/>
                <a:ea typeface="Noto Serif Display"/>
                <a:cs typeface="Noto Serif Display"/>
                <a:sym typeface="Noto Serif Display"/>
              </a:rPr>
              <a:t>2-200 </a:t>
            </a:r>
            <a:r>
              <a:rPr lang="en-US" sz="3399" dirty="0" err="1">
                <a:solidFill>
                  <a:srgbClr val="FFFFFF"/>
                </a:solidFill>
                <a:latin typeface="Noto Serif Display"/>
                <a:ea typeface="Noto Serif Display"/>
                <a:cs typeface="Noto Serif Display"/>
                <a:sym typeface="Noto Serif Display"/>
              </a:rPr>
              <a:t>máy</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tập</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trung</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vào</a:t>
            </a:r>
            <a:r>
              <a:rPr lang="en-US" sz="3399" dirty="0">
                <a:solidFill>
                  <a:srgbClr val="FFFFFF"/>
                </a:solidFill>
                <a:latin typeface="Noto Serif Display"/>
                <a:ea typeface="Noto Serif Display"/>
                <a:cs typeface="Noto Serif Display"/>
                <a:sym typeface="Noto Serif Display"/>
              </a:rPr>
              <a:t>:</a:t>
            </a:r>
          </a:p>
          <a:p>
            <a:pPr marL="734059" lvl="1" indent="-367030" algn="l">
              <a:lnSpc>
                <a:spcPts val="4759"/>
              </a:lnSpc>
              <a:buFont typeface="Arial"/>
              <a:buChar char="•"/>
            </a:pPr>
            <a:r>
              <a:rPr lang="en-US" sz="3399" dirty="0" err="1">
                <a:solidFill>
                  <a:srgbClr val="FFFFFF"/>
                </a:solidFill>
                <a:latin typeface="Noto Serif Display"/>
                <a:ea typeface="Noto Serif Display"/>
                <a:cs typeface="Noto Serif Display"/>
                <a:sym typeface="Noto Serif Display"/>
              </a:rPr>
              <a:t>Mạng</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trung</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bình</a:t>
            </a:r>
            <a:r>
              <a:rPr lang="en-US" sz="3399" dirty="0">
                <a:solidFill>
                  <a:srgbClr val="FFFFFF"/>
                </a:solidFill>
                <a:latin typeface="Noto Serif Display"/>
                <a:ea typeface="Noto Serif Display"/>
                <a:cs typeface="Noto Serif Display"/>
                <a:sym typeface="Noto Serif Display"/>
              </a:rPr>
              <a:t> (30-100 </a:t>
            </a:r>
            <a:r>
              <a:rPr lang="en-US" sz="3399" dirty="0" err="1">
                <a:solidFill>
                  <a:srgbClr val="FFFFFF"/>
                </a:solidFill>
                <a:latin typeface="Noto Serif Display"/>
                <a:ea typeface="Noto Serif Display"/>
                <a:cs typeface="Noto Serif Display"/>
                <a:sym typeface="Noto Serif Display"/>
              </a:rPr>
              <a:t>máy</a:t>
            </a:r>
            <a:r>
              <a:rPr lang="en-US" sz="3399" dirty="0">
                <a:solidFill>
                  <a:srgbClr val="FFFFFF"/>
                </a:solidFill>
                <a:latin typeface="Noto Serif Display"/>
                <a:ea typeface="Noto Serif Display"/>
                <a:cs typeface="Noto Serif Display"/>
                <a:sym typeface="Noto Serif Display"/>
              </a:rPr>
              <a:t>).</a:t>
            </a:r>
          </a:p>
          <a:p>
            <a:pPr marL="734059" lvl="1" indent="-367030" algn="l">
              <a:lnSpc>
                <a:spcPts val="4759"/>
              </a:lnSpc>
              <a:buFont typeface="Arial"/>
              <a:buChar char="•"/>
            </a:pPr>
            <a:r>
              <a:rPr lang="en-US" sz="3399" dirty="0" err="1">
                <a:solidFill>
                  <a:srgbClr val="FFFFFF"/>
                </a:solidFill>
                <a:latin typeface="Noto Serif Display"/>
                <a:ea typeface="Noto Serif Display"/>
                <a:cs typeface="Noto Serif Display"/>
                <a:sym typeface="Noto Serif Display"/>
              </a:rPr>
              <a:t>Mạng</a:t>
            </a:r>
            <a:r>
              <a:rPr lang="en-US" sz="3399" dirty="0">
                <a:solidFill>
                  <a:srgbClr val="FFFFFF"/>
                </a:solidFill>
                <a:latin typeface="Noto Serif Display"/>
                <a:ea typeface="Noto Serif Display"/>
                <a:cs typeface="Noto Serif Display"/>
                <a:sym typeface="Noto Serif Display"/>
              </a:rPr>
              <a:t> </a:t>
            </a:r>
            <a:r>
              <a:rPr lang="en-US" sz="3399" dirty="0" err="1">
                <a:solidFill>
                  <a:srgbClr val="FFFFFF"/>
                </a:solidFill>
                <a:latin typeface="Noto Serif Display"/>
                <a:ea typeface="Noto Serif Display"/>
                <a:cs typeface="Noto Serif Display"/>
                <a:sym typeface="Noto Serif Display"/>
              </a:rPr>
              <a:t>lớn</a:t>
            </a:r>
            <a:r>
              <a:rPr lang="en-US" sz="3399" dirty="0">
                <a:solidFill>
                  <a:srgbClr val="FFFFFF"/>
                </a:solidFill>
                <a:latin typeface="Noto Serif Display"/>
                <a:ea typeface="Noto Serif Display"/>
                <a:cs typeface="Noto Serif Display"/>
                <a:sym typeface="Noto Serif Display"/>
              </a:rPr>
              <a:t> (100-200 </a:t>
            </a:r>
            <a:r>
              <a:rPr lang="en-US" sz="3399" dirty="0" err="1">
                <a:solidFill>
                  <a:srgbClr val="FFFFFF"/>
                </a:solidFill>
                <a:latin typeface="Noto Serif Display"/>
                <a:ea typeface="Noto Serif Display"/>
                <a:cs typeface="Noto Serif Display"/>
                <a:sym typeface="Noto Serif Display"/>
              </a:rPr>
              <a:t>máy</a:t>
            </a:r>
            <a:r>
              <a:rPr lang="en-US" sz="3399" dirty="0">
                <a:solidFill>
                  <a:srgbClr val="FFFFFF"/>
                </a:solidFill>
                <a:latin typeface="Noto Serif Display"/>
                <a:ea typeface="Noto Serif Display"/>
                <a:cs typeface="Noto Serif Display"/>
                <a:sym typeface="Noto Serif Display"/>
              </a:rPr>
              <a:t>).</a:t>
            </a:r>
          </a:p>
        </p:txBody>
      </p:sp>
      <p:sp>
        <p:nvSpPr>
          <p:cNvPr id="8" name="TextBox 8"/>
          <p:cNvSpPr txBox="1"/>
          <p:nvPr/>
        </p:nvSpPr>
        <p:spPr>
          <a:xfrm>
            <a:off x="585558" y="5545214"/>
            <a:ext cx="3976915" cy="574003"/>
          </a:xfrm>
          <a:prstGeom prst="rect">
            <a:avLst/>
          </a:prstGeom>
        </p:spPr>
        <p:txBody>
          <a:bodyPr wrap="square" lIns="0" tIns="0" rIns="0" bIns="0" rtlCol="0" anchor="t">
            <a:spAutoFit/>
          </a:bodyPr>
          <a:lstStyle/>
          <a:p>
            <a:pPr algn="ctr">
              <a:lnSpc>
                <a:spcPts val="4759"/>
              </a:lnSpc>
            </a:pPr>
            <a:r>
              <a:rPr lang="en-US" sz="3399" dirty="0">
                <a:solidFill>
                  <a:srgbClr val="02C1C2"/>
                </a:solidFill>
                <a:latin typeface="Noto Serif Display"/>
                <a:ea typeface="Noto Serif Display"/>
                <a:cs typeface="Noto Serif Display"/>
                <a:sym typeface="Noto Serif Display"/>
              </a:rPr>
              <a:t>So </a:t>
            </a:r>
            <a:r>
              <a:rPr lang="en-US" sz="3399" dirty="0" err="1">
                <a:solidFill>
                  <a:srgbClr val="02C1C2"/>
                </a:solidFill>
                <a:latin typeface="Noto Serif Display"/>
                <a:ea typeface="Noto Serif Display"/>
                <a:cs typeface="Noto Serif Display"/>
                <a:sym typeface="Noto Serif Display"/>
              </a:rPr>
              <a:t>sánh</a:t>
            </a:r>
            <a:r>
              <a:rPr lang="en-US" sz="3399" dirty="0">
                <a:solidFill>
                  <a:srgbClr val="02C1C2"/>
                </a:solidFill>
                <a:latin typeface="Noto Serif Display"/>
                <a:ea typeface="Noto Serif Display"/>
                <a:cs typeface="Noto Serif Display"/>
                <a:sym typeface="Noto Serif Display"/>
              </a:rPr>
              <a:t> </a:t>
            </a:r>
            <a:r>
              <a:rPr lang="en-US" sz="3399" dirty="0" err="1">
                <a:solidFill>
                  <a:srgbClr val="02C1C2"/>
                </a:solidFill>
                <a:latin typeface="Noto Serif Display"/>
                <a:ea typeface="Noto Serif Display"/>
                <a:cs typeface="Noto Serif Display"/>
                <a:sym typeface="Noto Serif Display"/>
              </a:rPr>
              <a:t>hiệu</a:t>
            </a:r>
            <a:r>
              <a:rPr lang="en-US" sz="3399" dirty="0">
                <a:solidFill>
                  <a:srgbClr val="02C1C2"/>
                </a:solidFill>
                <a:latin typeface="Noto Serif Display"/>
                <a:ea typeface="Noto Serif Display"/>
                <a:cs typeface="Noto Serif Display"/>
                <a:sym typeface="Noto Serif Display"/>
              </a:rPr>
              <a:t> </a:t>
            </a:r>
            <a:r>
              <a:rPr lang="en-US" sz="3399" dirty="0" err="1">
                <a:solidFill>
                  <a:srgbClr val="02C1C2"/>
                </a:solidFill>
                <a:latin typeface="Noto Serif Display"/>
                <a:ea typeface="Noto Serif Display"/>
                <a:cs typeface="Noto Serif Display"/>
                <a:sym typeface="Noto Serif Display"/>
              </a:rPr>
              <a:t>suất</a:t>
            </a:r>
            <a:r>
              <a:rPr lang="en-US" sz="3399" dirty="0">
                <a:solidFill>
                  <a:srgbClr val="02C1C2"/>
                </a:solidFill>
                <a:latin typeface="Noto Serif Display"/>
                <a:ea typeface="Noto Serif Display"/>
                <a:cs typeface="Noto Serif Display"/>
                <a:sym typeface="Noto Serif Display"/>
              </a:rPr>
              <a:t>:</a:t>
            </a:r>
          </a:p>
        </p:txBody>
      </p:sp>
      <p:sp>
        <p:nvSpPr>
          <p:cNvPr id="9" name="TextBox 9"/>
          <p:cNvSpPr txBox="1"/>
          <p:nvPr/>
        </p:nvSpPr>
        <p:spPr>
          <a:xfrm>
            <a:off x="0" y="6325629"/>
            <a:ext cx="17133533"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Mạng 100 máy: HRL-GIP (2.6 ngày) vs RL-GIP (6.2 ngày).</a:t>
            </a:r>
          </a:p>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Mạng 200 máy: HRL-GIP (3.9 ngày) vs RL-GIP (19.5 ngày) vs PERSEUS (3.2 ngày).</a:t>
            </a:r>
          </a:p>
          <a:p>
            <a:pPr algn="just">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10" name="TextBox 10"/>
          <p:cNvSpPr txBox="1"/>
          <p:nvPr/>
        </p:nvSpPr>
        <p:spPr>
          <a:xfrm>
            <a:off x="9139238" y="3736345"/>
            <a:ext cx="9525" cy="1309360"/>
          </a:xfrm>
          <a:prstGeom prst="rect">
            <a:avLst/>
          </a:prstGeom>
        </p:spPr>
        <p:txBody>
          <a:bodyPr lIns="0" tIns="0" rIns="0" bIns="0" rtlCol="0" anchor="t">
            <a:spAutoFit/>
          </a:bodyPr>
          <a:lstStyle/>
          <a:p>
            <a:pPr algn="ctr">
              <a:lnSpc>
                <a:spcPts val="10780"/>
              </a:lnSpc>
              <a:spcBef>
                <a:spcPct val="0"/>
              </a:spcBef>
            </a:pPr>
            <a:endParaRPr/>
          </a:p>
        </p:txBody>
      </p:sp>
      <p:sp>
        <p:nvSpPr>
          <p:cNvPr id="11" name="TextBox 11"/>
          <p:cNvSpPr txBox="1"/>
          <p:nvPr/>
        </p:nvSpPr>
        <p:spPr>
          <a:xfrm>
            <a:off x="0" y="7592454"/>
            <a:ext cx="17716763"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Hiệu quả khi sử dụng initial belief Mạng 200 máy: HRL-GIP (1.2 ngày) vượt PERSEUS (3.2 ngày)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3238" y="-303216"/>
            <a:ext cx="18892014" cy="10866796"/>
            <a:chOff x="0" y="0"/>
            <a:chExt cx="4975675" cy="2862037"/>
          </a:xfrm>
        </p:grpSpPr>
        <p:sp>
          <p:nvSpPr>
            <p:cNvPr id="3" name="Freeform 3"/>
            <p:cNvSpPr/>
            <p:nvPr/>
          </p:nvSpPr>
          <p:spPr>
            <a:xfrm>
              <a:off x="0" y="0"/>
              <a:ext cx="4975675" cy="2862037"/>
            </a:xfrm>
            <a:custGeom>
              <a:avLst/>
              <a:gdLst/>
              <a:ahLst/>
              <a:cxnLst/>
              <a:rect l="l" t="t" r="r" b="b"/>
              <a:pathLst>
                <a:path w="4975675" h="2862037">
                  <a:moveTo>
                    <a:pt x="0" y="0"/>
                  </a:moveTo>
                  <a:lnTo>
                    <a:pt x="4975675" y="0"/>
                  </a:lnTo>
                  <a:lnTo>
                    <a:pt x="4975675" y="2862037"/>
                  </a:lnTo>
                  <a:lnTo>
                    <a:pt x="0" y="2862037"/>
                  </a:lnTo>
                  <a:close/>
                </a:path>
              </a:pathLst>
            </a:custGeom>
            <a:solidFill>
              <a:srgbClr val="87838D"/>
            </a:solidFill>
          </p:spPr>
          <p:txBody>
            <a:bodyPr/>
            <a:lstStyle/>
            <a:p>
              <a:endParaRPr lang="en-US"/>
            </a:p>
          </p:txBody>
        </p:sp>
        <p:sp>
          <p:nvSpPr>
            <p:cNvPr id="4" name="TextBox 4"/>
            <p:cNvSpPr txBox="1"/>
            <p:nvPr/>
          </p:nvSpPr>
          <p:spPr>
            <a:xfrm>
              <a:off x="0" y="-28575"/>
              <a:ext cx="4975675" cy="2890612"/>
            </a:xfrm>
            <a:prstGeom prst="rect">
              <a:avLst/>
            </a:prstGeom>
          </p:spPr>
          <p:txBody>
            <a:bodyPr lIns="50800" tIns="50800" rIns="50800" bIns="50800" rtlCol="0" anchor="ctr"/>
            <a:lstStyle/>
            <a:p>
              <a:pPr algn="ctr">
                <a:lnSpc>
                  <a:spcPts val="2379"/>
                </a:lnSpc>
              </a:pPr>
              <a:endParaRPr/>
            </a:p>
          </p:txBody>
        </p:sp>
      </p:grpSp>
      <p:sp>
        <p:nvSpPr>
          <p:cNvPr id="5" name="Freeform 5"/>
          <p:cNvSpPr/>
          <p:nvPr/>
        </p:nvSpPr>
        <p:spPr>
          <a:xfrm>
            <a:off x="622399" y="541113"/>
            <a:ext cx="13817932" cy="8445134"/>
          </a:xfrm>
          <a:custGeom>
            <a:avLst/>
            <a:gdLst/>
            <a:ahLst/>
            <a:cxnLst/>
            <a:rect l="l" t="t" r="r" b="b"/>
            <a:pathLst>
              <a:path w="13817932" h="8445134">
                <a:moveTo>
                  <a:pt x="0" y="0"/>
                </a:moveTo>
                <a:lnTo>
                  <a:pt x="13817932" y="0"/>
                </a:lnTo>
                <a:lnTo>
                  <a:pt x="13817932" y="8445135"/>
                </a:lnTo>
                <a:lnTo>
                  <a:pt x="0" y="8445135"/>
                </a:lnTo>
                <a:lnTo>
                  <a:pt x="0" y="0"/>
                </a:lnTo>
                <a:close/>
              </a:path>
            </a:pathLst>
          </a:custGeom>
          <a:blipFill>
            <a:blip r:embed="rId2"/>
            <a:stretch>
              <a:fillRect r="-955"/>
            </a:stretch>
          </a:blipFill>
        </p:spPr>
        <p:txBody>
          <a:bodyPr/>
          <a:lstStyle/>
          <a:p>
            <a:endParaRPr lang="en-US"/>
          </a:p>
        </p:txBody>
      </p:sp>
      <p:grpSp>
        <p:nvGrpSpPr>
          <p:cNvPr id="6" name="Group 6"/>
          <p:cNvGrpSpPr/>
          <p:nvPr/>
        </p:nvGrpSpPr>
        <p:grpSpPr>
          <a:xfrm>
            <a:off x="14630831" y="661569"/>
            <a:ext cx="522298" cy="513715"/>
            <a:chOff x="0" y="0"/>
            <a:chExt cx="137560" cy="135299"/>
          </a:xfrm>
        </p:grpSpPr>
        <p:sp>
          <p:nvSpPr>
            <p:cNvPr id="7" name="Freeform 7"/>
            <p:cNvSpPr/>
            <p:nvPr/>
          </p:nvSpPr>
          <p:spPr>
            <a:xfrm>
              <a:off x="0" y="0"/>
              <a:ext cx="137560" cy="135299"/>
            </a:xfrm>
            <a:custGeom>
              <a:avLst/>
              <a:gdLst/>
              <a:ahLst/>
              <a:cxnLst/>
              <a:rect l="l" t="t" r="r" b="b"/>
              <a:pathLst>
                <a:path w="137560" h="135299">
                  <a:moveTo>
                    <a:pt x="0" y="0"/>
                  </a:moveTo>
                  <a:lnTo>
                    <a:pt x="137560" y="0"/>
                  </a:lnTo>
                  <a:lnTo>
                    <a:pt x="137560" y="135299"/>
                  </a:lnTo>
                  <a:lnTo>
                    <a:pt x="0" y="135299"/>
                  </a:lnTo>
                  <a:close/>
                </a:path>
              </a:pathLst>
            </a:custGeom>
            <a:solidFill>
              <a:srgbClr val="02C1C2"/>
            </a:solidFill>
          </p:spPr>
          <p:txBody>
            <a:bodyPr/>
            <a:lstStyle/>
            <a:p>
              <a:endParaRPr lang="en-US"/>
            </a:p>
          </p:txBody>
        </p:sp>
        <p:sp>
          <p:nvSpPr>
            <p:cNvPr id="8" name="TextBox 8"/>
            <p:cNvSpPr txBox="1"/>
            <p:nvPr/>
          </p:nvSpPr>
          <p:spPr>
            <a:xfrm>
              <a:off x="0" y="-28575"/>
              <a:ext cx="137560" cy="163874"/>
            </a:xfrm>
            <a:prstGeom prst="rect">
              <a:avLst/>
            </a:prstGeom>
          </p:spPr>
          <p:txBody>
            <a:bodyPr lIns="50800" tIns="50800" rIns="50800" bIns="50800" rtlCol="0" anchor="ctr"/>
            <a:lstStyle/>
            <a:p>
              <a:pPr algn="ctr">
                <a:lnSpc>
                  <a:spcPts val="2379"/>
                </a:lnSpc>
              </a:pPr>
              <a:endParaRPr/>
            </a:p>
          </p:txBody>
        </p:sp>
      </p:gr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45</a:t>
            </a:r>
          </a:p>
        </p:txBody>
      </p:sp>
      <p:grpSp>
        <p:nvGrpSpPr>
          <p:cNvPr id="10" name="Group 10"/>
          <p:cNvGrpSpPr/>
          <p:nvPr/>
        </p:nvGrpSpPr>
        <p:grpSpPr>
          <a:xfrm>
            <a:off x="14632094" y="1502364"/>
            <a:ext cx="521036" cy="513715"/>
            <a:chOff x="0" y="0"/>
            <a:chExt cx="137227" cy="135299"/>
          </a:xfrm>
        </p:grpSpPr>
        <p:sp>
          <p:nvSpPr>
            <p:cNvPr id="11" name="Freeform 11"/>
            <p:cNvSpPr/>
            <p:nvPr/>
          </p:nvSpPr>
          <p:spPr>
            <a:xfrm>
              <a:off x="0" y="0"/>
              <a:ext cx="137228" cy="135299"/>
            </a:xfrm>
            <a:custGeom>
              <a:avLst/>
              <a:gdLst/>
              <a:ahLst/>
              <a:cxnLst/>
              <a:rect l="l" t="t" r="r" b="b"/>
              <a:pathLst>
                <a:path w="137228" h="135299">
                  <a:moveTo>
                    <a:pt x="0" y="0"/>
                  </a:moveTo>
                  <a:lnTo>
                    <a:pt x="137228" y="0"/>
                  </a:lnTo>
                  <a:lnTo>
                    <a:pt x="137228" y="135299"/>
                  </a:lnTo>
                  <a:lnTo>
                    <a:pt x="0" y="135299"/>
                  </a:lnTo>
                  <a:close/>
                </a:path>
              </a:pathLst>
            </a:custGeom>
            <a:solidFill>
              <a:srgbClr val="C06C06"/>
            </a:solidFill>
          </p:spPr>
          <p:txBody>
            <a:bodyPr/>
            <a:lstStyle/>
            <a:p>
              <a:endParaRPr lang="en-US"/>
            </a:p>
          </p:txBody>
        </p:sp>
        <p:sp>
          <p:nvSpPr>
            <p:cNvPr id="12" name="TextBox 12"/>
            <p:cNvSpPr txBox="1"/>
            <p:nvPr/>
          </p:nvSpPr>
          <p:spPr>
            <a:xfrm>
              <a:off x="0" y="-28575"/>
              <a:ext cx="137227" cy="163874"/>
            </a:xfrm>
            <a:prstGeom prst="rect">
              <a:avLst/>
            </a:prstGeom>
          </p:spPr>
          <p:txBody>
            <a:bodyPr lIns="50800" tIns="50800" rIns="50800" bIns="50800" rtlCol="0" anchor="ctr"/>
            <a:lstStyle/>
            <a:p>
              <a:pPr algn="ctr">
                <a:lnSpc>
                  <a:spcPts val="2379"/>
                </a:lnSpc>
              </a:pPr>
              <a:endParaRPr/>
            </a:p>
          </p:txBody>
        </p:sp>
      </p:grpSp>
      <p:sp>
        <p:nvSpPr>
          <p:cNvPr id="13" name="TextBox 13"/>
          <p:cNvSpPr txBox="1"/>
          <p:nvPr/>
        </p:nvSpPr>
        <p:spPr>
          <a:xfrm>
            <a:off x="15505554" y="1435689"/>
            <a:ext cx="2453283"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GIP LPSolve</a:t>
            </a:r>
          </a:p>
        </p:txBody>
      </p:sp>
      <p:sp>
        <p:nvSpPr>
          <p:cNvPr id="14" name="TextBox 14"/>
          <p:cNvSpPr txBox="1"/>
          <p:nvPr/>
        </p:nvSpPr>
        <p:spPr>
          <a:xfrm>
            <a:off x="15539978" y="594894"/>
            <a:ext cx="1861304"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PERSEUS</a:t>
            </a:r>
          </a:p>
        </p:txBody>
      </p:sp>
      <p:grpSp>
        <p:nvGrpSpPr>
          <p:cNvPr id="15" name="Group 15"/>
          <p:cNvGrpSpPr/>
          <p:nvPr/>
        </p:nvGrpSpPr>
        <p:grpSpPr>
          <a:xfrm>
            <a:off x="14655356" y="2620419"/>
            <a:ext cx="521036" cy="363422"/>
            <a:chOff x="0" y="0"/>
            <a:chExt cx="137227" cy="95716"/>
          </a:xfrm>
        </p:grpSpPr>
        <p:sp>
          <p:nvSpPr>
            <p:cNvPr id="16" name="Freeform 16"/>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F0C808"/>
            </a:solidFill>
          </p:spPr>
          <p:txBody>
            <a:bodyPr/>
            <a:lstStyle/>
            <a:p>
              <a:endParaRPr lang="en-US"/>
            </a:p>
          </p:txBody>
        </p:sp>
        <p:sp>
          <p:nvSpPr>
            <p:cNvPr id="17" name="TextBox 17"/>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sp>
        <p:nvSpPr>
          <p:cNvPr id="18" name="TextBox 18"/>
          <p:cNvSpPr txBox="1"/>
          <p:nvPr/>
        </p:nvSpPr>
        <p:spPr>
          <a:xfrm>
            <a:off x="15176392" y="2282779"/>
            <a:ext cx="3111608" cy="1047750"/>
          </a:xfrm>
          <a:prstGeom prst="rect">
            <a:avLst/>
          </a:prstGeom>
        </p:spPr>
        <p:txBody>
          <a:bodyPr lIns="0" tIns="0" rIns="0" bIns="0" rtlCol="0" anchor="t">
            <a:spAutoFit/>
          </a:bodyPr>
          <a:lstStyle/>
          <a:p>
            <a:pPr algn="ctr">
              <a:lnSpc>
                <a:spcPts val="4200"/>
              </a:lnSpc>
            </a:pPr>
            <a:r>
              <a:rPr lang="en-US" sz="3000">
                <a:solidFill>
                  <a:srgbClr val="FFFFFF"/>
                </a:solidFill>
                <a:latin typeface="Noto Serif Display"/>
                <a:ea typeface="Noto Serif Display"/>
                <a:cs typeface="Noto Serif Display"/>
                <a:sym typeface="Noto Serif Display"/>
              </a:rPr>
              <a:t>GIP LPSolve + initial belief</a:t>
            </a:r>
          </a:p>
        </p:txBody>
      </p:sp>
      <p:grpSp>
        <p:nvGrpSpPr>
          <p:cNvPr id="19" name="Group 19"/>
          <p:cNvGrpSpPr/>
          <p:nvPr/>
        </p:nvGrpSpPr>
        <p:grpSpPr>
          <a:xfrm>
            <a:off x="14630831" y="3588181"/>
            <a:ext cx="521036" cy="363422"/>
            <a:chOff x="0" y="0"/>
            <a:chExt cx="137227" cy="95716"/>
          </a:xfrm>
        </p:grpSpPr>
        <p:sp>
          <p:nvSpPr>
            <p:cNvPr id="20" name="Freeform 20"/>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D5AFFF"/>
            </a:solidFill>
          </p:spPr>
          <p:txBody>
            <a:bodyPr/>
            <a:lstStyle/>
            <a:p>
              <a:endParaRPr lang="en-US"/>
            </a:p>
          </p:txBody>
        </p:sp>
        <p:sp>
          <p:nvSpPr>
            <p:cNvPr id="21" name="TextBox 21"/>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sp>
        <p:nvSpPr>
          <p:cNvPr id="22" name="TextBox 22"/>
          <p:cNvSpPr txBox="1"/>
          <p:nvPr/>
        </p:nvSpPr>
        <p:spPr>
          <a:xfrm>
            <a:off x="15179042" y="3434713"/>
            <a:ext cx="3242871" cy="481330"/>
          </a:xfrm>
          <a:prstGeom prst="rect">
            <a:avLst/>
          </a:prstGeom>
        </p:spPr>
        <p:txBody>
          <a:bodyPr lIns="0" tIns="0" rIns="0" bIns="0" rtlCol="0" anchor="t">
            <a:spAutoFit/>
          </a:bodyPr>
          <a:lstStyle/>
          <a:p>
            <a:pPr algn="ctr">
              <a:lnSpc>
                <a:spcPts val="3920"/>
              </a:lnSpc>
              <a:spcBef>
                <a:spcPct val="0"/>
              </a:spcBef>
            </a:pPr>
            <a:r>
              <a:rPr lang="en-US" sz="2800">
                <a:solidFill>
                  <a:srgbClr val="FFFFFF"/>
                </a:solidFill>
                <a:latin typeface="Noto Serif Display"/>
                <a:ea typeface="Noto Serif Display"/>
                <a:cs typeface="Noto Serif Display"/>
                <a:sym typeface="Noto Serif Display"/>
              </a:rPr>
              <a:t>HRL GIP LPSolve</a:t>
            </a:r>
          </a:p>
        </p:txBody>
      </p:sp>
      <p:grpSp>
        <p:nvGrpSpPr>
          <p:cNvPr id="23" name="Group 23"/>
          <p:cNvGrpSpPr/>
          <p:nvPr/>
        </p:nvGrpSpPr>
        <p:grpSpPr>
          <a:xfrm>
            <a:off x="14658007" y="4763681"/>
            <a:ext cx="521036" cy="363422"/>
            <a:chOff x="0" y="0"/>
            <a:chExt cx="137227" cy="95716"/>
          </a:xfrm>
        </p:grpSpPr>
        <p:sp>
          <p:nvSpPr>
            <p:cNvPr id="24" name="Freeform 24"/>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AFFFB9"/>
            </a:solidFill>
          </p:spPr>
          <p:txBody>
            <a:bodyPr/>
            <a:lstStyle/>
            <a:p>
              <a:endParaRPr lang="en-US"/>
            </a:p>
          </p:txBody>
        </p:sp>
        <p:sp>
          <p:nvSpPr>
            <p:cNvPr id="25" name="TextBox 25"/>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sp>
        <p:nvSpPr>
          <p:cNvPr id="26" name="TextBox 26"/>
          <p:cNvSpPr txBox="1"/>
          <p:nvPr/>
        </p:nvSpPr>
        <p:spPr>
          <a:xfrm>
            <a:off x="15370915" y="4464062"/>
            <a:ext cx="3603562" cy="905510"/>
          </a:xfrm>
          <a:prstGeom prst="rect">
            <a:avLst/>
          </a:prstGeom>
        </p:spPr>
        <p:txBody>
          <a:bodyPr lIns="0" tIns="0" rIns="0" bIns="0" rtlCol="0" anchor="t">
            <a:spAutoFit/>
          </a:bodyPr>
          <a:lstStyle/>
          <a:p>
            <a:pPr algn="l">
              <a:lnSpc>
                <a:spcPts val="3640"/>
              </a:lnSpc>
            </a:pPr>
            <a:r>
              <a:rPr lang="en-US" sz="2600">
                <a:solidFill>
                  <a:srgbClr val="FFFFFF"/>
                </a:solidFill>
                <a:latin typeface="Noto Serif Display"/>
                <a:ea typeface="Noto Serif Display"/>
                <a:cs typeface="Noto Serif Display"/>
                <a:sym typeface="Noto Serif Display"/>
              </a:rPr>
              <a:t>HRL GIP LPSolve + initial Belief</a:t>
            </a:r>
          </a:p>
        </p:txBody>
      </p:sp>
      <p:sp>
        <p:nvSpPr>
          <p:cNvPr id="27" name="TextBox 27"/>
          <p:cNvSpPr txBox="1"/>
          <p:nvPr/>
        </p:nvSpPr>
        <p:spPr>
          <a:xfrm>
            <a:off x="3512022" y="9342437"/>
            <a:ext cx="8707636"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biều đồ so sánh giữa các phương pháp giải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469788" y="1762048"/>
            <a:ext cx="8198741" cy="1478092"/>
            <a:chOff x="0" y="0"/>
            <a:chExt cx="2159339" cy="389292"/>
          </a:xfrm>
        </p:grpSpPr>
        <p:sp>
          <p:nvSpPr>
            <p:cNvPr id="4" name="Freeform 4"/>
            <p:cNvSpPr/>
            <p:nvPr/>
          </p:nvSpPr>
          <p:spPr>
            <a:xfrm>
              <a:off x="0" y="0"/>
              <a:ext cx="2159339" cy="389292"/>
            </a:xfrm>
            <a:custGeom>
              <a:avLst/>
              <a:gdLst/>
              <a:ahLst/>
              <a:cxnLst/>
              <a:rect l="l" t="t" r="r" b="b"/>
              <a:pathLst>
                <a:path w="2159339" h="389292">
                  <a:moveTo>
                    <a:pt x="0" y="0"/>
                  </a:moveTo>
                  <a:lnTo>
                    <a:pt x="2159339" y="0"/>
                  </a:lnTo>
                  <a:lnTo>
                    <a:pt x="2159339" y="389292"/>
                  </a:lnTo>
                  <a:lnTo>
                    <a:pt x="0" y="389292"/>
                  </a:lnTo>
                  <a:close/>
                </a:path>
              </a:pathLst>
            </a:custGeom>
            <a:solidFill>
              <a:srgbClr val="2A245E"/>
            </a:solidFill>
          </p:spPr>
          <p:txBody>
            <a:bodyPr/>
            <a:lstStyle/>
            <a:p>
              <a:endParaRPr lang="en-US"/>
            </a:p>
          </p:txBody>
        </p:sp>
        <p:sp>
          <p:nvSpPr>
            <p:cNvPr id="5" name="TextBox 5"/>
            <p:cNvSpPr txBox="1"/>
            <p:nvPr/>
          </p:nvSpPr>
          <p:spPr>
            <a:xfrm>
              <a:off x="0" y="-28575"/>
              <a:ext cx="2159339" cy="417867"/>
            </a:xfrm>
            <a:prstGeom prst="rect">
              <a:avLst/>
            </a:prstGeom>
          </p:spPr>
          <p:txBody>
            <a:bodyPr lIns="50800" tIns="50800" rIns="50800" bIns="50800" rtlCol="0" anchor="ctr"/>
            <a:lstStyle/>
            <a:p>
              <a:pPr algn="ctr">
                <a:lnSpc>
                  <a:spcPts val="2379"/>
                </a:lnSpc>
              </a:pPr>
              <a:endParaRPr/>
            </a:p>
          </p:txBody>
        </p:sp>
      </p:grpSp>
      <p:sp>
        <p:nvSpPr>
          <p:cNvPr id="6" name="TextBox 6"/>
          <p:cNvSpPr txBox="1"/>
          <p:nvPr/>
        </p:nvSpPr>
        <p:spPr>
          <a:xfrm>
            <a:off x="17259300" y="9229725"/>
            <a:ext cx="152400" cy="180975"/>
          </a:xfrm>
          <a:prstGeom prst="rect">
            <a:avLst/>
          </a:prstGeom>
        </p:spPr>
        <p:txBody>
          <a:bodyPr wrap="none" lIns="0" tIns="0" rIns="0" bIns="0" rtlCol="0" anchor="t">
            <a:spAutoFit/>
          </a:bodyPr>
          <a:lstStyle/>
          <a:p>
            <a:pPr algn="ctr">
              <a:lnSpc>
                <a:spcPts val="2379"/>
              </a:lnSpc>
              <a:spcBef>
                <a:spcPct val="0"/>
              </a:spcBef>
            </a:pPr>
            <a:r>
              <a:rPr lang="en-US" sz="1699">
                <a:solidFill>
                  <a:srgbClr val="FFF197"/>
                </a:solidFill>
                <a:latin typeface="Noto Serif Display"/>
                <a:ea typeface="Noto Serif Display"/>
                <a:cs typeface="Noto Serif Display"/>
                <a:sym typeface="Noto Serif Display"/>
              </a:rPr>
              <a:t>46</a:t>
            </a:r>
          </a:p>
        </p:txBody>
      </p:sp>
      <p:sp>
        <p:nvSpPr>
          <p:cNvPr id="7" name="TextBox 7"/>
          <p:cNvSpPr txBox="1"/>
          <p:nvPr/>
        </p:nvSpPr>
        <p:spPr>
          <a:xfrm>
            <a:off x="9139238" y="4417383"/>
            <a:ext cx="9525" cy="1309360"/>
          </a:xfrm>
          <a:prstGeom prst="rect">
            <a:avLst/>
          </a:prstGeom>
        </p:spPr>
        <p:txBody>
          <a:bodyPr lIns="0" tIns="0" rIns="0" bIns="0" rtlCol="0" anchor="t">
            <a:spAutoFit/>
          </a:bodyPr>
          <a:lstStyle/>
          <a:p>
            <a:pPr algn="ctr">
              <a:lnSpc>
                <a:spcPts val="10780"/>
              </a:lnSpc>
              <a:spcBef>
                <a:spcPct val="0"/>
              </a:spcBef>
            </a:pPr>
            <a:endParaRPr/>
          </a:p>
        </p:txBody>
      </p:sp>
      <p:sp>
        <p:nvSpPr>
          <p:cNvPr id="8" name="TextBox 8"/>
          <p:cNvSpPr txBox="1"/>
          <p:nvPr/>
        </p:nvSpPr>
        <p:spPr>
          <a:xfrm>
            <a:off x="9139238" y="3736345"/>
            <a:ext cx="9525" cy="1309360"/>
          </a:xfrm>
          <a:prstGeom prst="rect">
            <a:avLst/>
          </a:prstGeom>
        </p:spPr>
        <p:txBody>
          <a:bodyPr lIns="0" tIns="0" rIns="0" bIns="0" rtlCol="0" anchor="t">
            <a:spAutoFit/>
          </a:bodyPr>
          <a:lstStyle/>
          <a:p>
            <a:pPr algn="ctr">
              <a:lnSpc>
                <a:spcPts val="10780"/>
              </a:lnSpc>
              <a:spcBef>
                <a:spcPct val="0"/>
              </a:spcBef>
            </a:pPr>
            <a:endParaRPr/>
          </a:p>
        </p:txBody>
      </p:sp>
      <p:sp>
        <p:nvSpPr>
          <p:cNvPr id="9" name="TextBox 9"/>
          <p:cNvSpPr txBox="1"/>
          <p:nvPr/>
        </p:nvSpPr>
        <p:spPr>
          <a:xfrm>
            <a:off x="2677784" y="484189"/>
            <a:ext cx="11412379" cy="772160"/>
          </a:xfrm>
          <a:prstGeom prst="rect">
            <a:avLst/>
          </a:prstGeom>
        </p:spPr>
        <p:txBody>
          <a:bodyPr lIns="0" tIns="0" rIns="0" bIns="0" rtlCol="0" anchor="t">
            <a:spAutoFit/>
          </a:bodyPr>
          <a:lstStyle/>
          <a:p>
            <a:pPr algn="ctr">
              <a:lnSpc>
                <a:spcPts val="6160"/>
              </a:lnSpc>
            </a:pPr>
            <a:r>
              <a:rPr lang="en-US" sz="4400" b="1">
                <a:solidFill>
                  <a:srgbClr val="02C1C2"/>
                </a:solidFill>
                <a:latin typeface="DejaVu Serif Bold"/>
                <a:ea typeface="DejaVu Serif Bold"/>
                <a:cs typeface="DejaVu Serif Bold"/>
                <a:sym typeface="DejaVu Serif Bold"/>
              </a:rPr>
              <a:t>Kiểm Tra Lại Với Thay Đổi Cấu Hình</a:t>
            </a:r>
          </a:p>
        </p:txBody>
      </p:sp>
      <p:sp>
        <p:nvSpPr>
          <p:cNvPr id="10" name="TextBox 10"/>
          <p:cNvSpPr txBox="1"/>
          <p:nvPr/>
        </p:nvSpPr>
        <p:spPr>
          <a:xfrm>
            <a:off x="938816" y="3688852"/>
            <a:ext cx="14890313" cy="238061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Thay đổi cấu hình mạng: 10%, 30%, 50%, 75%.</a:t>
            </a:r>
          </a:p>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Sử dụng niềm tin ban đầu giúp giảm thời gian hội tụ đến giá trị tối ưu.</a:t>
            </a:r>
          </a:p>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Kết quả tốt nhất trong bối cảnh thay đổi 10% và 30%</a:t>
            </a:r>
          </a:p>
          <a:p>
            <a:pPr algn="just">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11" name="TextBox 11"/>
          <p:cNvSpPr txBox="1"/>
          <p:nvPr/>
        </p:nvSpPr>
        <p:spPr>
          <a:xfrm>
            <a:off x="0" y="2046117"/>
            <a:ext cx="8973668" cy="805180"/>
          </a:xfrm>
          <a:prstGeom prst="rect">
            <a:avLst/>
          </a:prstGeom>
        </p:spPr>
        <p:txBody>
          <a:bodyPr lIns="0" tIns="0" rIns="0" bIns="0" rtlCol="0" anchor="t">
            <a:spAutoFit/>
          </a:bodyPr>
          <a:lstStyle/>
          <a:p>
            <a:pPr algn="ctr">
              <a:lnSpc>
                <a:spcPts val="6440"/>
              </a:lnSpc>
            </a:pPr>
            <a:r>
              <a:rPr lang="en-US" sz="4600" b="1">
                <a:solidFill>
                  <a:srgbClr val="FFFFFF"/>
                </a:solidFill>
                <a:latin typeface="DejaVu Serif Bold"/>
                <a:ea typeface="DejaVu Serif Bold"/>
                <a:cs typeface="DejaVu Serif Bold"/>
                <a:sym typeface="DejaVu Serif Bold"/>
              </a:rPr>
              <a:t>Hiệu quả thử nghiệm lại</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30831" y="661569"/>
            <a:ext cx="522298" cy="513715"/>
            <a:chOff x="0" y="0"/>
            <a:chExt cx="137560" cy="135299"/>
          </a:xfrm>
        </p:grpSpPr>
        <p:sp>
          <p:nvSpPr>
            <p:cNvPr id="3" name="Freeform 3"/>
            <p:cNvSpPr/>
            <p:nvPr/>
          </p:nvSpPr>
          <p:spPr>
            <a:xfrm>
              <a:off x="0" y="0"/>
              <a:ext cx="137560" cy="135299"/>
            </a:xfrm>
            <a:custGeom>
              <a:avLst/>
              <a:gdLst/>
              <a:ahLst/>
              <a:cxnLst/>
              <a:rect l="l" t="t" r="r" b="b"/>
              <a:pathLst>
                <a:path w="137560" h="135299">
                  <a:moveTo>
                    <a:pt x="0" y="0"/>
                  </a:moveTo>
                  <a:lnTo>
                    <a:pt x="137560" y="0"/>
                  </a:lnTo>
                  <a:lnTo>
                    <a:pt x="137560" y="135299"/>
                  </a:lnTo>
                  <a:lnTo>
                    <a:pt x="0" y="135299"/>
                  </a:lnTo>
                  <a:close/>
                </a:path>
              </a:pathLst>
            </a:custGeom>
            <a:solidFill>
              <a:srgbClr val="02C1C2"/>
            </a:solidFill>
          </p:spPr>
          <p:txBody>
            <a:bodyPr/>
            <a:lstStyle/>
            <a:p>
              <a:endParaRPr lang="en-US"/>
            </a:p>
          </p:txBody>
        </p:sp>
        <p:sp>
          <p:nvSpPr>
            <p:cNvPr id="4" name="TextBox 4"/>
            <p:cNvSpPr txBox="1"/>
            <p:nvPr/>
          </p:nvSpPr>
          <p:spPr>
            <a:xfrm>
              <a:off x="0" y="-28575"/>
              <a:ext cx="137560" cy="163874"/>
            </a:xfrm>
            <a:prstGeom prst="rect">
              <a:avLst/>
            </a:prstGeom>
          </p:spPr>
          <p:txBody>
            <a:bodyPr lIns="50800" tIns="50800" rIns="50800" bIns="50800" rtlCol="0" anchor="ctr"/>
            <a:lstStyle/>
            <a:p>
              <a:pPr algn="ctr">
                <a:lnSpc>
                  <a:spcPts val="2379"/>
                </a:lnSpc>
              </a:pPr>
              <a:endParaRPr/>
            </a:p>
          </p:txBody>
        </p:sp>
      </p:grpSp>
      <p:grpSp>
        <p:nvGrpSpPr>
          <p:cNvPr id="5" name="Group 5"/>
          <p:cNvGrpSpPr/>
          <p:nvPr/>
        </p:nvGrpSpPr>
        <p:grpSpPr>
          <a:xfrm>
            <a:off x="14632094" y="1502364"/>
            <a:ext cx="521036" cy="513715"/>
            <a:chOff x="0" y="0"/>
            <a:chExt cx="137227" cy="135299"/>
          </a:xfrm>
        </p:grpSpPr>
        <p:sp>
          <p:nvSpPr>
            <p:cNvPr id="6" name="Freeform 6"/>
            <p:cNvSpPr/>
            <p:nvPr/>
          </p:nvSpPr>
          <p:spPr>
            <a:xfrm>
              <a:off x="0" y="0"/>
              <a:ext cx="137228" cy="135299"/>
            </a:xfrm>
            <a:custGeom>
              <a:avLst/>
              <a:gdLst/>
              <a:ahLst/>
              <a:cxnLst/>
              <a:rect l="l" t="t" r="r" b="b"/>
              <a:pathLst>
                <a:path w="137228" h="135299">
                  <a:moveTo>
                    <a:pt x="0" y="0"/>
                  </a:moveTo>
                  <a:lnTo>
                    <a:pt x="137228" y="0"/>
                  </a:lnTo>
                  <a:lnTo>
                    <a:pt x="137228" y="135299"/>
                  </a:lnTo>
                  <a:lnTo>
                    <a:pt x="0" y="135299"/>
                  </a:lnTo>
                  <a:close/>
                </a:path>
              </a:pathLst>
            </a:custGeom>
            <a:solidFill>
              <a:srgbClr val="C06C06"/>
            </a:solidFill>
          </p:spPr>
          <p:txBody>
            <a:bodyPr/>
            <a:lstStyle/>
            <a:p>
              <a:endParaRPr lang="en-US"/>
            </a:p>
          </p:txBody>
        </p:sp>
        <p:sp>
          <p:nvSpPr>
            <p:cNvPr id="7" name="TextBox 7"/>
            <p:cNvSpPr txBox="1"/>
            <p:nvPr/>
          </p:nvSpPr>
          <p:spPr>
            <a:xfrm>
              <a:off x="0" y="-28575"/>
              <a:ext cx="137227" cy="163874"/>
            </a:xfrm>
            <a:prstGeom prst="rect">
              <a:avLst/>
            </a:prstGeom>
          </p:spPr>
          <p:txBody>
            <a:bodyPr lIns="50800" tIns="50800" rIns="50800" bIns="50800" rtlCol="0" anchor="ctr"/>
            <a:lstStyle/>
            <a:p>
              <a:pPr algn="ctr">
                <a:lnSpc>
                  <a:spcPts val="2379"/>
                </a:lnSpc>
              </a:pPr>
              <a:endParaRPr/>
            </a:p>
          </p:txBody>
        </p:sp>
      </p:grpSp>
      <p:grpSp>
        <p:nvGrpSpPr>
          <p:cNvPr id="8" name="Group 8"/>
          <p:cNvGrpSpPr/>
          <p:nvPr/>
        </p:nvGrpSpPr>
        <p:grpSpPr>
          <a:xfrm>
            <a:off x="14655356" y="2620419"/>
            <a:ext cx="521036" cy="363422"/>
            <a:chOff x="0" y="0"/>
            <a:chExt cx="137227" cy="95716"/>
          </a:xfrm>
        </p:grpSpPr>
        <p:sp>
          <p:nvSpPr>
            <p:cNvPr id="9" name="Freeform 9"/>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F0C808"/>
            </a:solidFill>
          </p:spPr>
          <p:txBody>
            <a:bodyPr/>
            <a:lstStyle/>
            <a:p>
              <a:endParaRPr lang="en-US"/>
            </a:p>
          </p:txBody>
        </p:sp>
        <p:sp>
          <p:nvSpPr>
            <p:cNvPr id="10" name="TextBox 10"/>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grpSp>
        <p:nvGrpSpPr>
          <p:cNvPr id="11" name="Group 11"/>
          <p:cNvGrpSpPr/>
          <p:nvPr/>
        </p:nvGrpSpPr>
        <p:grpSpPr>
          <a:xfrm>
            <a:off x="14630831" y="3588181"/>
            <a:ext cx="521036" cy="363422"/>
            <a:chOff x="0" y="0"/>
            <a:chExt cx="137227" cy="95716"/>
          </a:xfrm>
        </p:grpSpPr>
        <p:sp>
          <p:nvSpPr>
            <p:cNvPr id="12" name="Freeform 12"/>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D5AFFF"/>
            </a:solidFill>
          </p:spPr>
          <p:txBody>
            <a:bodyPr/>
            <a:lstStyle/>
            <a:p>
              <a:endParaRPr lang="en-US"/>
            </a:p>
          </p:txBody>
        </p:sp>
        <p:sp>
          <p:nvSpPr>
            <p:cNvPr id="13" name="TextBox 13"/>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grpSp>
        <p:nvGrpSpPr>
          <p:cNvPr id="14" name="Group 14"/>
          <p:cNvGrpSpPr/>
          <p:nvPr/>
        </p:nvGrpSpPr>
        <p:grpSpPr>
          <a:xfrm>
            <a:off x="14658007" y="4763681"/>
            <a:ext cx="521036" cy="363422"/>
            <a:chOff x="0" y="0"/>
            <a:chExt cx="137227" cy="95716"/>
          </a:xfrm>
        </p:grpSpPr>
        <p:sp>
          <p:nvSpPr>
            <p:cNvPr id="15" name="Freeform 15"/>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AFFFB9"/>
            </a:solidFill>
          </p:spPr>
          <p:txBody>
            <a:bodyPr/>
            <a:lstStyle/>
            <a:p>
              <a:endParaRPr lang="en-US"/>
            </a:p>
          </p:txBody>
        </p:sp>
        <p:sp>
          <p:nvSpPr>
            <p:cNvPr id="16" name="TextBox 16"/>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grpSp>
        <p:nvGrpSpPr>
          <p:cNvPr id="17" name="Group 17"/>
          <p:cNvGrpSpPr/>
          <p:nvPr/>
        </p:nvGrpSpPr>
        <p:grpSpPr>
          <a:xfrm>
            <a:off x="-571292" y="-150879"/>
            <a:ext cx="18859292" cy="10778483"/>
            <a:chOff x="0" y="0"/>
            <a:chExt cx="4967056" cy="2838777"/>
          </a:xfrm>
        </p:grpSpPr>
        <p:sp>
          <p:nvSpPr>
            <p:cNvPr id="18" name="Freeform 18"/>
            <p:cNvSpPr/>
            <p:nvPr/>
          </p:nvSpPr>
          <p:spPr>
            <a:xfrm>
              <a:off x="0" y="0"/>
              <a:ext cx="4967057" cy="2838777"/>
            </a:xfrm>
            <a:custGeom>
              <a:avLst/>
              <a:gdLst/>
              <a:ahLst/>
              <a:cxnLst/>
              <a:rect l="l" t="t" r="r" b="b"/>
              <a:pathLst>
                <a:path w="4967057" h="2838777">
                  <a:moveTo>
                    <a:pt x="0" y="0"/>
                  </a:moveTo>
                  <a:lnTo>
                    <a:pt x="4967057" y="0"/>
                  </a:lnTo>
                  <a:lnTo>
                    <a:pt x="4967057" y="2838777"/>
                  </a:lnTo>
                  <a:lnTo>
                    <a:pt x="0" y="2838777"/>
                  </a:lnTo>
                  <a:close/>
                </a:path>
              </a:pathLst>
            </a:custGeom>
            <a:solidFill>
              <a:srgbClr val="87838D"/>
            </a:solidFill>
          </p:spPr>
          <p:txBody>
            <a:bodyPr/>
            <a:lstStyle/>
            <a:p>
              <a:endParaRPr lang="en-US"/>
            </a:p>
          </p:txBody>
        </p:sp>
        <p:sp>
          <p:nvSpPr>
            <p:cNvPr id="19" name="TextBox 19"/>
            <p:cNvSpPr txBox="1"/>
            <p:nvPr/>
          </p:nvSpPr>
          <p:spPr>
            <a:xfrm>
              <a:off x="0" y="-28575"/>
              <a:ext cx="4967056" cy="2867352"/>
            </a:xfrm>
            <a:prstGeom prst="rect">
              <a:avLst/>
            </a:prstGeom>
          </p:spPr>
          <p:txBody>
            <a:bodyPr lIns="50800" tIns="50800" rIns="50800" bIns="50800" rtlCol="0" anchor="ctr"/>
            <a:lstStyle/>
            <a:p>
              <a:pPr algn="ctr">
                <a:lnSpc>
                  <a:spcPts val="2379"/>
                </a:lnSpc>
              </a:pPr>
              <a:endParaRPr/>
            </a:p>
            <a:p>
              <a:pPr algn="ctr">
                <a:lnSpc>
                  <a:spcPts val="2379"/>
                </a:lnSpc>
              </a:pPr>
              <a:endParaRPr/>
            </a:p>
            <a:p>
              <a:pPr algn="ctr">
                <a:lnSpc>
                  <a:spcPts val="2379"/>
                </a:lnSpc>
              </a:pPr>
              <a:endParaRPr/>
            </a:p>
            <a:p>
              <a:pPr algn="ctr">
                <a:lnSpc>
                  <a:spcPts val="2379"/>
                </a:lnSpc>
              </a:pPr>
              <a:endParaRPr/>
            </a:p>
            <a:p>
              <a:pPr algn="ctr">
                <a:lnSpc>
                  <a:spcPts val="2379"/>
                </a:lnSpc>
              </a:pPr>
              <a:endParaRPr/>
            </a:p>
            <a:p>
              <a:pPr algn="ctr">
                <a:lnSpc>
                  <a:spcPts val="2379"/>
                </a:lnSpc>
              </a:pPr>
              <a:endParaRPr/>
            </a:p>
            <a:p>
              <a:pPr algn="ctr">
                <a:lnSpc>
                  <a:spcPts val="2379"/>
                </a:lnSpc>
              </a:pPr>
              <a:endParaRPr/>
            </a:p>
          </p:txBody>
        </p:sp>
      </p:grpSp>
      <p:sp>
        <p:nvSpPr>
          <p:cNvPr id="20" name="Freeform 20"/>
          <p:cNvSpPr/>
          <p:nvPr/>
        </p:nvSpPr>
        <p:spPr>
          <a:xfrm>
            <a:off x="144308" y="383601"/>
            <a:ext cx="13826951" cy="8641844"/>
          </a:xfrm>
          <a:custGeom>
            <a:avLst/>
            <a:gdLst/>
            <a:ahLst/>
            <a:cxnLst/>
            <a:rect l="l" t="t" r="r" b="b"/>
            <a:pathLst>
              <a:path w="13826951" h="8641844">
                <a:moveTo>
                  <a:pt x="0" y="0"/>
                </a:moveTo>
                <a:lnTo>
                  <a:pt x="13826952" y="0"/>
                </a:lnTo>
                <a:lnTo>
                  <a:pt x="13826952" y="8641844"/>
                </a:lnTo>
                <a:lnTo>
                  <a:pt x="0" y="8641844"/>
                </a:lnTo>
                <a:lnTo>
                  <a:pt x="0" y="0"/>
                </a:lnTo>
                <a:close/>
              </a:path>
            </a:pathLst>
          </a:custGeom>
          <a:blipFill>
            <a:blip r:embed="rId2"/>
            <a:stretch>
              <a:fillRect/>
            </a:stretch>
          </a:blipFill>
        </p:spPr>
        <p:txBody>
          <a:bodyPr/>
          <a:lstStyle/>
          <a:p>
            <a:endParaRPr lang="en-US"/>
          </a:p>
        </p:txBody>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47</a:t>
            </a:r>
          </a:p>
        </p:txBody>
      </p:sp>
      <p:sp>
        <p:nvSpPr>
          <p:cNvPr id="22" name="TextBox 22"/>
          <p:cNvSpPr txBox="1"/>
          <p:nvPr/>
        </p:nvSpPr>
        <p:spPr>
          <a:xfrm>
            <a:off x="15078506" y="1566521"/>
            <a:ext cx="3209494" cy="1526540"/>
          </a:xfrm>
          <a:prstGeom prst="rect">
            <a:avLst/>
          </a:prstGeom>
        </p:spPr>
        <p:txBody>
          <a:bodyPr lIns="0" tIns="0" rIns="0" bIns="0" rtlCol="0" anchor="t">
            <a:spAutoFit/>
          </a:bodyPr>
          <a:lstStyle/>
          <a:p>
            <a:pPr algn="l">
              <a:lnSpc>
                <a:spcPts val="4060"/>
              </a:lnSpc>
            </a:pPr>
            <a:r>
              <a:rPr lang="en-US" sz="2900">
                <a:solidFill>
                  <a:srgbClr val="AFFFB9"/>
                </a:solidFill>
                <a:latin typeface="Noto Serif Display"/>
                <a:ea typeface="Noto Serif Display"/>
                <a:cs typeface="Noto Serif Display"/>
                <a:sym typeface="Noto Serif Display"/>
              </a:rPr>
              <a:t>HRL GIP-LPSolve Retesting with 10% change </a:t>
            </a:r>
          </a:p>
        </p:txBody>
      </p:sp>
      <p:sp>
        <p:nvSpPr>
          <p:cNvPr id="23" name="TextBox 23"/>
          <p:cNvSpPr txBox="1"/>
          <p:nvPr/>
        </p:nvSpPr>
        <p:spPr>
          <a:xfrm>
            <a:off x="14772831" y="480015"/>
            <a:ext cx="3186007" cy="860424"/>
          </a:xfrm>
          <a:prstGeom prst="rect">
            <a:avLst/>
          </a:prstGeom>
        </p:spPr>
        <p:txBody>
          <a:bodyPr lIns="0" tIns="0" rIns="0" bIns="0" rtlCol="0" anchor="t">
            <a:spAutoFit/>
          </a:bodyPr>
          <a:lstStyle/>
          <a:p>
            <a:pPr algn="ctr">
              <a:lnSpc>
                <a:spcPts val="3500"/>
              </a:lnSpc>
            </a:pPr>
            <a:r>
              <a:rPr lang="en-US" sz="2500">
                <a:solidFill>
                  <a:srgbClr val="AFFFB9"/>
                </a:solidFill>
                <a:latin typeface="Noto Serif Display"/>
                <a:ea typeface="Noto Serif Display"/>
                <a:cs typeface="Noto Serif Display"/>
                <a:sym typeface="Noto Serif Display"/>
              </a:rPr>
              <a:t>HRL GIP-LPSOlve First Testing</a:t>
            </a:r>
          </a:p>
        </p:txBody>
      </p:sp>
      <p:sp>
        <p:nvSpPr>
          <p:cNvPr id="24" name="TextBox 24"/>
          <p:cNvSpPr txBox="1"/>
          <p:nvPr/>
        </p:nvSpPr>
        <p:spPr>
          <a:xfrm>
            <a:off x="14847229" y="3380639"/>
            <a:ext cx="3326743" cy="1581150"/>
          </a:xfrm>
          <a:prstGeom prst="rect">
            <a:avLst/>
          </a:prstGeom>
        </p:spPr>
        <p:txBody>
          <a:bodyPr lIns="0" tIns="0" rIns="0" bIns="0" rtlCol="0" anchor="t">
            <a:spAutoFit/>
          </a:bodyPr>
          <a:lstStyle/>
          <a:p>
            <a:pPr algn="l">
              <a:lnSpc>
                <a:spcPts val="4200"/>
              </a:lnSpc>
            </a:pPr>
            <a:r>
              <a:rPr lang="en-US" sz="3000">
                <a:solidFill>
                  <a:srgbClr val="AFFFB9"/>
                </a:solidFill>
                <a:latin typeface="Noto Serif Display"/>
                <a:ea typeface="Noto Serif Display"/>
                <a:cs typeface="Noto Serif Display"/>
                <a:sym typeface="Noto Serif Display"/>
              </a:rPr>
              <a:t>HRL GIP-LPSolve Retesting with 30% change </a:t>
            </a:r>
          </a:p>
        </p:txBody>
      </p:sp>
      <p:sp>
        <p:nvSpPr>
          <p:cNvPr id="25" name="TextBox 25"/>
          <p:cNvSpPr txBox="1"/>
          <p:nvPr/>
        </p:nvSpPr>
        <p:spPr>
          <a:xfrm>
            <a:off x="15045129" y="5231878"/>
            <a:ext cx="3242871" cy="1471930"/>
          </a:xfrm>
          <a:prstGeom prst="rect">
            <a:avLst/>
          </a:prstGeom>
        </p:spPr>
        <p:txBody>
          <a:bodyPr lIns="0" tIns="0" rIns="0" bIns="0" rtlCol="0" anchor="t">
            <a:spAutoFit/>
          </a:bodyPr>
          <a:lstStyle/>
          <a:p>
            <a:pPr algn="l">
              <a:lnSpc>
                <a:spcPts val="3920"/>
              </a:lnSpc>
              <a:spcBef>
                <a:spcPct val="0"/>
              </a:spcBef>
            </a:pPr>
            <a:r>
              <a:rPr lang="en-US" sz="2800">
                <a:solidFill>
                  <a:srgbClr val="AFFFB9"/>
                </a:solidFill>
                <a:latin typeface="Noto Serif Display"/>
                <a:ea typeface="Noto Serif Display"/>
                <a:cs typeface="Noto Serif Display"/>
                <a:sym typeface="Noto Serif Display"/>
              </a:rPr>
              <a:t>HRL GIP-LPSolve Retesting with 50% change </a:t>
            </a:r>
          </a:p>
        </p:txBody>
      </p:sp>
      <p:sp>
        <p:nvSpPr>
          <p:cNvPr id="26" name="TextBox 26"/>
          <p:cNvSpPr txBox="1"/>
          <p:nvPr/>
        </p:nvSpPr>
        <p:spPr>
          <a:xfrm>
            <a:off x="15078506" y="7456282"/>
            <a:ext cx="3603562" cy="1362710"/>
          </a:xfrm>
          <a:prstGeom prst="rect">
            <a:avLst/>
          </a:prstGeom>
        </p:spPr>
        <p:txBody>
          <a:bodyPr lIns="0" tIns="0" rIns="0" bIns="0" rtlCol="0" anchor="t">
            <a:spAutoFit/>
          </a:bodyPr>
          <a:lstStyle/>
          <a:p>
            <a:pPr algn="l">
              <a:lnSpc>
                <a:spcPts val="3640"/>
              </a:lnSpc>
            </a:pPr>
            <a:r>
              <a:rPr lang="en-US" sz="2600">
                <a:solidFill>
                  <a:srgbClr val="AFFFB9"/>
                </a:solidFill>
                <a:latin typeface="Noto Serif Display"/>
                <a:ea typeface="Noto Serif Display"/>
                <a:cs typeface="Noto Serif Display"/>
                <a:sym typeface="Noto Serif Display"/>
              </a:rPr>
              <a:t>HRL GIP-LPSolve Retesting with 70% change </a:t>
            </a:r>
          </a:p>
        </p:txBody>
      </p:sp>
      <p:grpSp>
        <p:nvGrpSpPr>
          <p:cNvPr id="27" name="Group 27"/>
          <p:cNvGrpSpPr/>
          <p:nvPr/>
        </p:nvGrpSpPr>
        <p:grpSpPr>
          <a:xfrm>
            <a:off x="14260933" y="579074"/>
            <a:ext cx="522298" cy="513715"/>
            <a:chOff x="0" y="0"/>
            <a:chExt cx="137560" cy="135299"/>
          </a:xfrm>
        </p:grpSpPr>
        <p:sp>
          <p:nvSpPr>
            <p:cNvPr id="28" name="Freeform 28"/>
            <p:cNvSpPr/>
            <p:nvPr/>
          </p:nvSpPr>
          <p:spPr>
            <a:xfrm>
              <a:off x="0" y="0"/>
              <a:ext cx="137560" cy="135299"/>
            </a:xfrm>
            <a:custGeom>
              <a:avLst/>
              <a:gdLst/>
              <a:ahLst/>
              <a:cxnLst/>
              <a:rect l="l" t="t" r="r" b="b"/>
              <a:pathLst>
                <a:path w="137560" h="135299">
                  <a:moveTo>
                    <a:pt x="0" y="0"/>
                  </a:moveTo>
                  <a:lnTo>
                    <a:pt x="137560" y="0"/>
                  </a:lnTo>
                  <a:lnTo>
                    <a:pt x="137560" y="135299"/>
                  </a:lnTo>
                  <a:lnTo>
                    <a:pt x="0" y="135299"/>
                  </a:lnTo>
                  <a:close/>
                </a:path>
              </a:pathLst>
            </a:custGeom>
            <a:solidFill>
              <a:srgbClr val="000000"/>
            </a:solidFill>
          </p:spPr>
          <p:txBody>
            <a:bodyPr/>
            <a:lstStyle/>
            <a:p>
              <a:endParaRPr lang="en-US"/>
            </a:p>
          </p:txBody>
        </p:sp>
        <p:sp>
          <p:nvSpPr>
            <p:cNvPr id="29" name="TextBox 29"/>
            <p:cNvSpPr txBox="1"/>
            <p:nvPr/>
          </p:nvSpPr>
          <p:spPr>
            <a:xfrm>
              <a:off x="0" y="-28575"/>
              <a:ext cx="137560" cy="163874"/>
            </a:xfrm>
            <a:prstGeom prst="rect">
              <a:avLst/>
            </a:prstGeom>
          </p:spPr>
          <p:txBody>
            <a:bodyPr lIns="50800" tIns="50800" rIns="50800" bIns="50800" rtlCol="0" anchor="ctr"/>
            <a:lstStyle/>
            <a:p>
              <a:pPr algn="ctr">
                <a:lnSpc>
                  <a:spcPts val="2379"/>
                </a:lnSpc>
              </a:pPr>
              <a:endParaRPr/>
            </a:p>
          </p:txBody>
        </p:sp>
      </p:grpSp>
      <p:grpSp>
        <p:nvGrpSpPr>
          <p:cNvPr id="30" name="Group 30"/>
          <p:cNvGrpSpPr/>
          <p:nvPr/>
        </p:nvGrpSpPr>
        <p:grpSpPr>
          <a:xfrm>
            <a:off x="14262196" y="1640994"/>
            <a:ext cx="521036" cy="513715"/>
            <a:chOff x="0" y="0"/>
            <a:chExt cx="137227" cy="135299"/>
          </a:xfrm>
        </p:grpSpPr>
        <p:sp>
          <p:nvSpPr>
            <p:cNvPr id="31" name="Freeform 31"/>
            <p:cNvSpPr/>
            <p:nvPr/>
          </p:nvSpPr>
          <p:spPr>
            <a:xfrm>
              <a:off x="0" y="0"/>
              <a:ext cx="137228" cy="135299"/>
            </a:xfrm>
            <a:custGeom>
              <a:avLst/>
              <a:gdLst/>
              <a:ahLst/>
              <a:cxnLst/>
              <a:rect l="l" t="t" r="r" b="b"/>
              <a:pathLst>
                <a:path w="137228" h="135299">
                  <a:moveTo>
                    <a:pt x="0" y="0"/>
                  </a:moveTo>
                  <a:lnTo>
                    <a:pt x="137228" y="0"/>
                  </a:lnTo>
                  <a:lnTo>
                    <a:pt x="137228" y="135299"/>
                  </a:lnTo>
                  <a:lnTo>
                    <a:pt x="0" y="135299"/>
                  </a:lnTo>
                  <a:close/>
                </a:path>
              </a:pathLst>
            </a:custGeom>
            <a:solidFill>
              <a:srgbClr val="C00606"/>
            </a:solidFill>
          </p:spPr>
          <p:txBody>
            <a:bodyPr/>
            <a:lstStyle/>
            <a:p>
              <a:endParaRPr lang="en-US"/>
            </a:p>
          </p:txBody>
        </p:sp>
        <p:sp>
          <p:nvSpPr>
            <p:cNvPr id="32" name="TextBox 32"/>
            <p:cNvSpPr txBox="1"/>
            <p:nvPr/>
          </p:nvSpPr>
          <p:spPr>
            <a:xfrm>
              <a:off x="0" y="-28575"/>
              <a:ext cx="137227" cy="163874"/>
            </a:xfrm>
            <a:prstGeom prst="rect">
              <a:avLst/>
            </a:prstGeom>
          </p:spPr>
          <p:txBody>
            <a:bodyPr lIns="50800" tIns="50800" rIns="50800" bIns="50800" rtlCol="0" anchor="ctr"/>
            <a:lstStyle/>
            <a:p>
              <a:pPr algn="ctr">
                <a:lnSpc>
                  <a:spcPts val="2379"/>
                </a:lnSpc>
              </a:pPr>
              <a:endParaRPr/>
            </a:p>
          </p:txBody>
        </p:sp>
      </p:grpSp>
      <p:grpSp>
        <p:nvGrpSpPr>
          <p:cNvPr id="33" name="Group 33"/>
          <p:cNvGrpSpPr/>
          <p:nvPr/>
        </p:nvGrpSpPr>
        <p:grpSpPr>
          <a:xfrm>
            <a:off x="14326193" y="3536291"/>
            <a:ext cx="521036" cy="363422"/>
            <a:chOff x="0" y="0"/>
            <a:chExt cx="137227" cy="95716"/>
          </a:xfrm>
        </p:grpSpPr>
        <p:sp>
          <p:nvSpPr>
            <p:cNvPr id="34" name="Freeform 34"/>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02C1C2"/>
            </a:solidFill>
          </p:spPr>
          <p:txBody>
            <a:bodyPr/>
            <a:lstStyle/>
            <a:p>
              <a:endParaRPr lang="en-US"/>
            </a:p>
          </p:txBody>
        </p:sp>
        <p:sp>
          <p:nvSpPr>
            <p:cNvPr id="35" name="TextBox 35"/>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grpSp>
        <p:nvGrpSpPr>
          <p:cNvPr id="36" name="Group 36"/>
          <p:cNvGrpSpPr/>
          <p:nvPr/>
        </p:nvGrpSpPr>
        <p:grpSpPr>
          <a:xfrm>
            <a:off x="14323613" y="5727178"/>
            <a:ext cx="521036" cy="363422"/>
            <a:chOff x="0" y="0"/>
            <a:chExt cx="137227" cy="95716"/>
          </a:xfrm>
        </p:grpSpPr>
        <p:sp>
          <p:nvSpPr>
            <p:cNvPr id="37" name="Freeform 37"/>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DE7D0B"/>
            </a:solidFill>
          </p:spPr>
          <p:txBody>
            <a:bodyPr/>
            <a:lstStyle/>
            <a:p>
              <a:endParaRPr lang="en-US"/>
            </a:p>
          </p:txBody>
        </p:sp>
        <p:sp>
          <p:nvSpPr>
            <p:cNvPr id="38" name="TextBox 38"/>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grpSp>
        <p:nvGrpSpPr>
          <p:cNvPr id="39" name="Group 39"/>
          <p:cNvGrpSpPr/>
          <p:nvPr/>
        </p:nvGrpSpPr>
        <p:grpSpPr>
          <a:xfrm>
            <a:off x="14371576" y="7919400"/>
            <a:ext cx="521036" cy="363422"/>
            <a:chOff x="0" y="0"/>
            <a:chExt cx="137227" cy="95716"/>
          </a:xfrm>
        </p:grpSpPr>
        <p:sp>
          <p:nvSpPr>
            <p:cNvPr id="40" name="Freeform 40"/>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AFFFB9"/>
            </a:solidFill>
          </p:spPr>
          <p:txBody>
            <a:bodyPr/>
            <a:lstStyle/>
            <a:p>
              <a:endParaRPr lang="en-US"/>
            </a:p>
          </p:txBody>
        </p:sp>
        <p:sp>
          <p:nvSpPr>
            <p:cNvPr id="41" name="TextBox 41"/>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702" y="0"/>
            <a:ext cx="18797395" cy="10287000"/>
            <a:chOff x="0" y="0"/>
            <a:chExt cx="4950754" cy="2709333"/>
          </a:xfrm>
        </p:grpSpPr>
        <p:sp>
          <p:nvSpPr>
            <p:cNvPr id="3" name="Freeform 3"/>
            <p:cNvSpPr/>
            <p:nvPr/>
          </p:nvSpPr>
          <p:spPr>
            <a:xfrm>
              <a:off x="0" y="0"/>
              <a:ext cx="4950754" cy="2709333"/>
            </a:xfrm>
            <a:custGeom>
              <a:avLst/>
              <a:gdLst/>
              <a:ahLst/>
              <a:cxnLst/>
              <a:rect l="l" t="t" r="r" b="b"/>
              <a:pathLst>
                <a:path w="4950754" h="2709333">
                  <a:moveTo>
                    <a:pt x="0" y="0"/>
                  </a:moveTo>
                  <a:lnTo>
                    <a:pt x="4950754" y="0"/>
                  </a:lnTo>
                  <a:lnTo>
                    <a:pt x="4950754" y="2709333"/>
                  </a:lnTo>
                  <a:lnTo>
                    <a:pt x="0" y="2709333"/>
                  </a:lnTo>
                  <a:close/>
                </a:path>
              </a:pathLst>
            </a:custGeom>
            <a:solidFill>
              <a:srgbClr val="87838D"/>
            </a:solidFill>
          </p:spPr>
          <p:txBody>
            <a:bodyPr/>
            <a:lstStyle/>
            <a:p>
              <a:endParaRPr lang="en-US"/>
            </a:p>
          </p:txBody>
        </p:sp>
        <p:sp>
          <p:nvSpPr>
            <p:cNvPr id="4" name="TextBox 4"/>
            <p:cNvSpPr txBox="1"/>
            <p:nvPr/>
          </p:nvSpPr>
          <p:spPr>
            <a:xfrm>
              <a:off x="0" y="-28575"/>
              <a:ext cx="4950754" cy="2737908"/>
            </a:xfrm>
            <a:prstGeom prst="rect">
              <a:avLst/>
            </a:prstGeom>
          </p:spPr>
          <p:txBody>
            <a:bodyPr lIns="50800" tIns="50800" rIns="50800" bIns="50800" rtlCol="0" anchor="ctr"/>
            <a:lstStyle/>
            <a:p>
              <a:pPr algn="ctr">
                <a:lnSpc>
                  <a:spcPts val="2379"/>
                </a:lnSpc>
              </a:pPr>
              <a:endParaRPr/>
            </a:p>
            <a:p>
              <a:pPr algn="ctr">
                <a:lnSpc>
                  <a:spcPts val="2379"/>
                </a:lnSpc>
              </a:pPr>
              <a:endParaRPr/>
            </a:p>
            <a:p>
              <a:pPr algn="ctr">
                <a:lnSpc>
                  <a:spcPts val="2379"/>
                </a:lnSpc>
              </a:pPr>
              <a:endParaRPr/>
            </a:p>
            <a:p>
              <a:pPr algn="ctr">
                <a:lnSpc>
                  <a:spcPts val="2379"/>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48</a:t>
            </a:r>
          </a:p>
        </p:txBody>
      </p:sp>
      <p:sp>
        <p:nvSpPr>
          <p:cNvPr id="6" name="Freeform 6"/>
          <p:cNvSpPr/>
          <p:nvPr/>
        </p:nvSpPr>
        <p:spPr>
          <a:xfrm>
            <a:off x="0" y="579074"/>
            <a:ext cx="13579919" cy="8219486"/>
          </a:xfrm>
          <a:custGeom>
            <a:avLst/>
            <a:gdLst/>
            <a:ahLst/>
            <a:cxnLst/>
            <a:rect l="l" t="t" r="r" b="b"/>
            <a:pathLst>
              <a:path w="13579919" h="8219486">
                <a:moveTo>
                  <a:pt x="0" y="0"/>
                </a:moveTo>
                <a:lnTo>
                  <a:pt x="13579919" y="0"/>
                </a:lnTo>
                <a:lnTo>
                  <a:pt x="13579919" y="8219486"/>
                </a:lnTo>
                <a:lnTo>
                  <a:pt x="0" y="8219486"/>
                </a:lnTo>
                <a:lnTo>
                  <a:pt x="0" y="0"/>
                </a:lnTo>
                <a:close/>
              </a:path>
            </a:pathLst>
          </a:custGeom>
          <a:blipFill>
            <a:blip r:embed="rId2"/>
            <a:stretch>
              <a:fillRect t="-307" b="-307"/>
            </a:stretch>
          </a:blipFill>
        </p:spPr>
        <p:txBody>
          <a:bodyPr/>
          <a:lstStyle/>
          <a:p>
            <a:endParaRPr lang="en-US"/>
          </a:p>
        </p:txBody>
      </p:sp>
      <p:sp>
        <p:nvSpPr>
          <p:cNvPr id="7" name="TextBox 7"/>
          <p:cNvSpPr txBox="1"/>
          <p:nvPr/>
        </p:nvSpPr>
        <p:spPr>
          <a:xfrm>
            <a:off x="15078506" y="1566521"/>
            <a:ext cx="3209494" cy="1526540"/>
          </a:xfrm>
          <a:prstGeom prst="rect">
            <a:avLst/>
          </a:prstGeom>
        </p:spPr>
        <p:txBody>
          <a:bodyPr lIns="0" tIns="0" rIns="0" bIns="0" rtlCol="0" anchor="t">
            <a:spAutoFit/>
          </a:bodyPr>
          <a:lstStyle/>
          <a:p>
            <a:pPr algn="l">
              <a:lnSpc>
                <a:spcPts val="4060"/>
              </a:lnSpc>
            </a:pPr>
            <a:r>
              <a:rPr lang="en-US" sz="2900">
                <a:solidFill>
                  <a:srgbClr val="AFFFB9"/>
                </a:solidFill>
                <a:latin typeface="Noto Serif Display"/>
                <a:ea typeface="Noto Serif Display"/>
                <a:cs typeface="Noto Serif Display"/>
                <a:sym typeface="Noto Serif Display"/>
              </a:rPr>
              <a:t>HRL GIP-LPSolve Retesting with 10% change </a:t>
            </a:r>
          </a:p>
        </p:txBody>
      </p:sp>
      <p:sp>
        <p:nvSpPr>
          <p:cNvPr id="8" name="TextBox 8"/>
          <p:cNvSpPr txBox="1"/>
          <p:nvPr/>
        </p:nvSpPr>
        <p:spPr>
          <a:xfrm>
            <a:off x="14772831" y="480015"/>
            <a:ext cx="3186007" cy="860424"/>
          </a:xfrm>
          <a:prstGeom prst="rect">
            <a:avLst/>
          </a:prstGeom>
        </p:spPr>
        <p:txBody>
          <a:bodyPr lIns="0" tIns="0" rIns="0" bIns="0" rtlCol="0" anchor="t">
            <a:spAutoFit/>
          </a:bodyPr>
          <a:lstStyle/>
          <a:p>
            <a:pPr algn="ctr">
              <a:lnSpc>
                <a:spcPts val="3500"/>
              </a:lnSpc>
            </a:pPr>
            <a:r>
              <a:rPr lang="en-US" sz="2500">
                <a:solidFill>
                  <a:srgbClr val="AFFFB9"/>
                </a:solidFill>
                <a:latin typeface="Noto Serif Display"/>
                <a:ea typeface="Noto Serif Display"/>
                <a:cs typeface="Noto Serif Display"/>
                <a:sym typeface="Noto Serif Display"/>
              </a:rPr>
              <a:t>HRL GIP-LPSOlve First Testing</a:t>
            </a:r>
          </a:p>
        </p:txBody>
      </p:sp>
      <p:sp>
        <p:nvSpPr>
          <p:cNvPr id="9" name="TextBox 9"/>
          <p:cNvSpPr txBox="1"/>
          <p:nvPr/>
        </p:nvSpPr>
        <p:spPr>
          <a:xfrm>
            <a:off x="15045129" y="3371895"/>
            <a:ext cx="3326743" cy="1581150"/>
          </a:xfrm>
          <a:prstGeom prst="rect">
            <a:avLst/>
          </a:prstGeom>
        </p:spPr>
        <p:txBody>
          <a:bodyPr lIns="0" tIns="0" rIns="0" bIns="0" rtlCol="0" anchor="t">
            <a:spAutoFit/>
          </a:bodyPr>
          <a:lstStyle/>
          <a:p>
            <a:pPr algn="l">
              <a:lnSpc>
                <a:spcPts val="4200"/>
              </a:lnSpc>
            </a:pPr>
            <a:r>
              <a:rPr lang="en-US" sz="3000">
                <a:solidFill>
                  <a:srgbClr val="AFFFB9"/>
                </a:solidFill>
                <a:latin typeface="Noto Serif Display"/>
                <a:ea typeface="Noto Serif Display"/>
                <a:cs typeface="Noto Serif Display"/>
                <a:sym typeface="Noto Serif Display"/>
              </a:rPr>
              <a:t>HRL GIP-LPSolve Retesting with 30% change </a:t>
            </a:r>
          </a:p>
        </p:txBody>
      </p:sp>
      <p:sp>
        <p:nvSpPr>
          <p:cNvPr id="10" name="TextBox 10"/>
          <p:cNvSpPr txBox="1"/>
          <p:nvPr/>
        </p:nvSpPr>
        <p:spPr>
          <a:xfrm>
            <a:off x="15045129" y="5231878"/>
            <a:ext cx="3242871" cy="1471930"/>
          </a:xfrm>
          <a:prstGeom prst="rect">
            <a:avLst/>
          </a:prstGeom>
        </p:spPr>
        <p:txBody>
          <a:bodyPr lIns="0" tIns="0" rIns="0" bIns="0" rtlCol="0" anchor="t">
            <a:spAutoFit/>
          </a:bodyPr>
          <a:lstStyle/>
          <a:p>
            <a:pPr algn="l">
              <a:lnSpc>
                <a:spcPts val="3920"/>
              </a:lnSpc>
              <a:spcBef>
                <a:spcPct val="0"/>
              </a:spcBef>
            </a:pPr>
            <a:r>
              <a:rPr lang="en-US" sz="2800">
                <a:solidFill>
                  <a:srgbClr val="AFFFB9"/>
                </a:solidFill>
                <a:latin typeface="Noto Serif Display"/>
                <a:ea typeface="Noto Serif Display"/>
                <a:cs typeface="Noto Serif Display"/>
                <a:sym typeface="Noto Serif Display"/>
              </a:rPr>
              <a:t>HRL GIP-LPSolve Retesting with 50% change </a:t>
            </a:r>
          </a:p>
        </p:txBody>
      </p:sp>
      <p:sp>
        <p:nvSpPr>
          <p:cNvPr id="11" name="TextBox 11"/>
          <p:cNvSpPr txBox="1"/>
          <p:nvPr/>
        </p:nvSpPr>
        <p:spPr>
          <a:xfrm>
            <a:off x="15078506" y="7456282"/>
            <a:ext cx="3603562" cy="1362710"/>
          </a:xfrm>
          <a:prstGeom prst="rect">
            <a:avLst/>
          </a:prstGeom>
        </p:spPr>
        <p:txBody>
          <a:bodyPr lIns="0" tIns="0" rIns="0" bIns="0" rtlCol="0" anchor="t">
            <a:spAutoFit/>
          </a:bodyPr>
          <a:lstStyle/>
          <a:p>
            <a:pPr algn="l">
              <a:lnSpc>
                <a:spcPts val="3640"/>
              </a:lnSpc>
            </a:pPr>
            <a:r>
              <a:rPr lang="en-US" sz="2600">
                <a:solidFill>
                  <a:srgbClr val="AFFFB9"/>
                </a:solidFill>
                <a:latin typeface="Noto Serif Display"/>
                <a:ea typeface="Noto Serif Display"/>
                <a:cs typeface="Noto Serif Display"/>
                <a:sym typeface="Noto Serif Display"/>
              </a:rPr>
              <a:t>HRL GIP-LPSolve Retesting with 70% change </a:t>
            </a:r>
          </a:p>
        </p:txBody>
      </p:sp>
      <p:grpSp>
        <p:nvGrpSpPr>
          <p:cNvPr id="12" name="Group 12"/>
          <p:cNvGrpSpPr/>
          <p:nvPr/>
        </p:nvGrpSpPr>
        <p:grpSpPr>
          <a:xfrm>
            <a:off x="14109796" y="579074"/>
            <a:ext cx="522298" cy="513715"/>
            <a:chOff x="0" y="0"/>
            <a:chExt cx="137560" cy="135299"/>
          </a:xfrm>
        </p:grpSpPr>
        <p:sp>
          <p:nvSpPr>
            <p:cNvPr id="13" name="Freeform 13"/>
            <p:cNvSpPr/>
            <p:nvPr/>
          </p:nvSpPr>
          <p:spPr>
            <a:xfrm>
              <a:off x="0" y="0"/>
              <a:ext cx="137560" cy="135299"/>
            </a:xfrm>
            <a:custGeom>
              <a:avLst/>
              <a:gdLst/>
              <a:ahLst/>
              <a:cxnLst/>
              <a:rect l="l" t="t" r="r" b="b"/>
              <a:pathLst>
                <a:path w="137560" h="135299">
                  <a:moveTo>
                    <a:pt x="0" y="0"/>
                  </a:moveTo>
                  <a:lnTo>
                    <a:pt x="137560" y="0"/>
                  </a:lnTo>
                  <a:lnTo>
                    <a:pt x="137560" y="135299"/>
                  </a:lnTo>
                  <a:lnTo>
                    <a:pt x="0" y="135299"/>
                  </a:lnTo>
                  <a:close/>
                </a:path>
              </a:pathLst>
            </a:custGeom>
            <a:solidFill>
              <a:srgbClr val="000000"/>
            </a:solidFill>
          </p:spPr>
          <p:txBody>
            <a:bodyPr/>
            <a:lstStyle/>
            <a:p>
              <a:endParaRPr lang="en-US"/>
            </a:p>
          </p:txBody>
        </p:sp>
        <p:sp>
          <p:nvSpPr>
            <p:cNvPr id="14" name="TextBox 14"/>
            <p:cNvSpPr txBox="1"/>
            <p:nvPr/>
          </p:nvSpPr>
          <p:spPr>
            <a:xfrm>
              <a:off x="0" y="-28575"/>
              <a:ext cx="137560" cy="163874"/>
            </a:xfrm>
            <a:prstGeom prst="rect">
              <a:avLst/>
            </a:prstGeom>
          </p:spPr>
          <p:txBody>
            <a:bodyPr lIns="50800" tIns="50800" rIns="50800" bIns="50800" rtlCol="0" anchor="ctr"/>
            <a:lstStyle/>
            <a:p>
              <a:pPr algn="ctr">
                <a:lnSpc>
                  <a:spcPts val="2379"/>
                </a:lnSpc>
              </a:pPr>
              <a:endParaRPr/>
            </a:p>
          </p:txBody>
        </p:sp>
      </p:grpSp>
      <p:grpSp>
        <p:nvGrpSpPr>
          <p:cNvPr id="15" name="Group 15"/>
          <p:cNvGrpSpPr/>
          <p:nvPr/>
        </p:nvGrpSpPr>
        <p:grpSpPr>
          <a:xfrm>
            <a:off x="14137900" y="1623671"/>
            <a:ext cx="521036" cy="513715"/>
            <a:chOff x="0" y="0"/>
            <a:chExt cx="137227" cy="135299"/>
          </a:xfrm>
        </p:grpSpPr>
        <p:sp>
          <p:nvSpPr>
            <p:cNvPr id="16" name="Freeform 16"/>
            <p:cNvSpPr/>
            <p:nvPr/>
          </p:nvSpPr>
          <p:spPr>
            <a:xfrm>
              <a:off x="0" y="0"/>
              <a:ext cx="137228" cy="135299"/>
            </a:xfrm>
            <a:custGeom>
              <a:avLst/>
              <a:gdLst/>
              <a:ahLst/>
              <a:cxnLst/>
              <a:rect l="l" t="t" r="r" b="b"/>
              <a:pathLst>
                <a:path w="137228" h="135299">
                  <a:moveTo>
                    <a:pt x="0" y="0"/>
                  </a:moveTo>
                  <a:lnTo>
                    <a:pt x="137228" y="0"/>
                  </a:lnTo>
                  <a:lnTo>
                    <a:pt x="137228" y="135299"/>
                  </a:lnTo>
                  <a:lnTo>
                    <a:pt x="0" y="135299"/>
                  </a:lnTo>
                  <a:close/>
                </a:path>
              </a:pathLst>
            </a:custGeom>
            <a:solidFill>
              <a:srgbClr val="C00606"/>
            </a:solidFill>
          </p:spPr>
          <p:txBody>
            <a:bodyPr/>
            <a:lstStyle/>
            <a:p>
              <a:endParaRPr lang="en-US"/>
            </a:p>
          </p:txBody>
        </p:sp>
        <p:sp>
          <p:nvSpPr>
            <p:cNvPr id="17" name="TextBox 17"/>
            <p:cNvSpPr txBox="1"/>
            <p:nvPr/>
          </p:nvSpPr>
          <p:spPr>
            <a:xfrm>
              <a:off x="0" y="-28575"/>
              <a:ext cx="137227" cy="163874"/>
            </a:xfrm>
            <a:prstGeom prst="rect">
              <a:avLst/>
            </a:prstGeom>
          </p:spPr>
          <p:txBody>
            <a:bodyPr lIns="50800" tIns="50800" rIns="50800" bIns="50800" rtlCol="0" anchor="ctr"/>
            <a:lstStyle/>
            <a:p>
              <a:pPr algn="ctr">
                <a:lnSpc>
                  <a:spcPts val="2379"/>
                </a:lnSpc>
              </a:pPr>
              <a:endParaRPr/>
            </a:p>
          </p:txBody>
        </p:sp>
      </p:grpSp>
      <p:grpSp>
        <p:nvGrpSpPr>
          <p:cNvPr id="18" name="Group 18"/>
          <p:cNvGrpSpPr/>
          <p:nvPr/>
        </p:nvGrpSpPr>
        <p:grpSpPr>
          <a:xfrm>
            <a:off x="14137900" y="3536291"/>
            <a:ext cx="521036" cy="363422"/>
            <a:chOff x="0" y="0"/>
            <a:chExt cx="137227" cy="95716"/>
          </a:xfrm>
        </p:grpSpPr>
        <p:sp>
          <p:nvSpPr>
            <p:cNvPr id="19" name="Freeform 19"/>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02C1C2"/>
            </a:solidFill>
          </p:spPr>
          <p:txBody>
            <a:bodyPr/>
            <a:lstStyle/>
            <a:p>
              <a:endParaRPr lang="en-US"/>
            </a:p>
          </p:txBody>
        </p:sp>
        <p:sp>
          <p:nvSpPr>
            <p:cNvPr id="20" name="TextBox 20"/>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grpSp>
        <p:nvGrpSpPr>
          <p:cNvPr id="21" name="Group 21"/>
          <p:cNvGrpSpPr/>
          <p:nvPr/>
        </p:nvGrpSpPr>
        <p:grpSpPr>
          <a:xfrm>
            <a:off x="14109796" y="5632995"/>
            <a:ext cx="521036" cy="363422"/>
            <a:chOff x="0" y="0"/>
            <a:chExt cx="137227" cy="95716"/>
          </a:xfrm>
        </p:grpSpPr>
        <p:sp>
          <p:nvSpPr>
            <p:cNvPr id="22" name="Freeform 22"/>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DE7D0B"/>
            </a:solidFill>
          </p:spPr>
          <p:txBody>
            <a:bodyPr/>
            <a:lstStyle/>
            <a:p>
              <a:endParaRPr lang="en-US"/>
            </a:p>
          </p:txBody>
        </p:sp>
        <p:sp>
          <p:nvSpPr>
            <p:cNvPr id="23" name="TextBox 23"/>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grpSp>
        <p:nvGrpSpPr>
          <p:cNvPr id="24" name="Group 24"/>
          <p:cNvGrpSpPr/>
          <p:nvPr/>
        </p:nvGrpSpPr>
        <p:grpSpPr>
          <a:xfrm>
            <a:off x="14137900" y="7802790"/>
            <a:ext cx="521036" cy="363422"/>
            <a:chOff x="0" y="0"/>
            <a:chExt cx="137227" cy="95716"/>
          </a:xfrm>
        </p:grpSpPr>
        <p:sp>
          <p:nvSpPr>
            <p:cNvPr id="25" name="Freeform 25"/>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AFFFB9"/>
            </a:solidFill>
          </p:spPr>
          <p:txBody>
            <a:bodyPr/>
            <a:lstStyle/>
            <a:p>
              <a:endParaRPr lang="en-US"/>
            </a:p>
          </p:txBody>
        </p:sp>
        <p:sp>
          <p:nvSpPr>
            <p:cNvPr id="26" name="TextBox 26"/>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7259300" y="9229725"/>
            <a:ext cx="152400" cy="180975"/>
          </a:xfrm>
          <a:prstGeom prst="rect">
            <a:avLst/>
          </a:prstGeom>
        </p:spPr>
        <p:txBody>
          <a:bodyPr wrap="none" lIns="0" tIns="0" rIns="0" bIns="0" rtlCol="0" anchor="t">
            <a:spAutoFit/>
          </a:bodyPr>
          <a:lstStyle/>
          <a:p>
            <a:pPr algn="ctr">
              <a:lnSpc>
                <a:spcPts val="2379"/>
              </a:lnSpc>
              <a:spcBef>
                <a:spcPct val="0"/>
              </a:spcBef>
            </a:pPr>
            <a:r>
              <a:rPr lang="en-US" sz="1699">
                <a:solidFill>
                  <a:srgbClr val="FFF197"/>
                </a:solidFill>
                <a:latin typeface="Noto Serif Display"/>
                <a:ea typeface="Noto Serif Display"/>
                <a:cs typeface="Noto Serif Display"/>
                <a:sym typeface="Noto Serif Display"/>
              </a:rPr>
              <a:t>49</a:t>
            </a:r>
          </a:p>
        </p:txBody>
      </p:sp>
      <p:sp>
        <p:nvSpPr>
          <p:cNvPr id="4" name="TextBox 4"/>
          <p:cNvSpPr txBox="1"/>
          <p:nvPr/>
        </p:nvSpPr>
        <p:spPr>
          <a:xfrm>
            <a:off x="2433804" y="474986"/>
            <a:ext cx="12272796" cy="1002653"/>
          </a:xfrm>
          <a:prstGeom prst="rect">
            <a:avLst/>
          </a:prstGeom>
        </p:spPr>
        <p:txBody>
          <a:bodyPr wrap="square" lIns="0" tIns="0" rIns="0" bIns="0" rtlCol="0" anchor="t">
            <a:spAutoFit/>
          </a:bodyPr>
          <a:lstStyle/>
          <a:p>
            <a:pPr algn="ctr">
              <a:lnSpc>
                <a:spcPts val="8260"/>
              </a:lnSpc>
            </a:pPr>
            <a:r>
              <a:rPr lang="en-US" sz="5900" b="1" dirty="0">
                <a:solidFill>
                  <a:srgbClr val="02C1C2"/>
                </a:solidFill>
                <a:latin typeface="Noto Sans Bold"/>
                <a:ea typeface="Noto Sans Bold"/>
                <a:cs typeface="Noto Sans Bold"/>
                <a:sym typeface="Noto Sans Bold"/>
              </a:rPr>
              <a:t>So </a:t>
            </a:r>
            <a:r>
              <a:rPr lang="en-US" sz="5900" b="1" dirty="0" err="1">
                <a:solidFill>
                  <a:srgbClr val="02C1C2"/>
                </a:solidFill>
                <a:latin typeface="Noto Sans Bold"/>
                <a:ea typeface="Noto Sans Bold"/>
                <a:cs typeface="Noto Sans Bold"/>
                <a:sym typeface="Noto Sans Bold"/>
              </a:rPr>
              <a:t>Sánh</a:t>
            </a:r>
            <a:r>
              <a:rPr lang="en-US" sz="5900" b="1" dirty="0">
                <a:solidFill>
                  <a:srgbClr val="02C1C2"/>
                </a:solidFill>
                <a:latin typeface="Noto Sans Bold"/>
                <a:ea typeface="Noto Sans Bold"/>
                <a:cs typeface="Noto Sans Bold"/>
                <a:sym typeface="Noto Sans Bold"/>
              </a:rPr>
              <a:t> </a:t>
            </a:r>
            <a:r>
              <a:rPr lang="en-US" sz="5900" b="1" dirty="0" err="1">
                <a:solidFill>
                  <a:srgbClr val="02C1C2"/>
                </a:solidFill>
                <a:latin typeface="Noto Sans Bold"/>
                <a:ea typeface="Noto Sans Bold"/>
                <a:cs typeface="Noto Sans Bold"/>
                <a:sym typeface="Noto Sans Bold"/>
              </a:rPr>
              <a:t>Với</a:t>
            </a:r>
            <a:r>
              <a:rPr lang="en-US" sz="5900" b="1" dirty="0">
                <a:solidFill>
                  <a:srgbClr val="02C1C2"/>
                </a:solidFill>
                <a:latin typeface="Noto Sans Bold"/>
                <a:ea typeface="Noto Sans Bold"/>
                <a:cs typeface="Noto Sans Bold"/>
                <a:sym typeface="Noto Sans Bold"/>
              </a:rPr>
              <a:t> CEH </a:t>
            </a:r>
            <a:r>
              <a:rPr lang="en-US" sz="5900" b="1" dirty="0" err="1">
                <a:solidFill>
                  <a:srgbClr val="02C1C2"/>
                </a:solidFill>
                <a:latin typeface="Noto Sans Bold"/>
                <a:ea typeface="Noto Sans Bold"/>
                <a:cs typeface="Noto Sans Bold"/>
                <a:sym typeface="Noto Sans Bold"/>
              </a:rPr>
              <a:t>và</a:t>
            </a:r>
            <a:r>
              <a:rPr lang="en-US" sz="5900" b="1" dirty="0">
                <a:solidFill>
                  <a:srgbClr val="02C1C2"/>
                </a:solidFill>
                <a:latin typeface="Noto Sans Bold"/>
                <a:ea typeface="Noto Sans Bold"/>
                <a:cs typeface="Noto Sans Bold"/>
                <a:sym typeface="Noto Sans Bold"/>
              </a:rPr>
              <a:t> </a:t>
            </a:r>
            <a:r>
              <a:rPr lang="en-US" sz="5900" b="1" dirty="0" err="1">
                <a:solidFill>
                  <a:srgbClr val="02C1C2"/>
                </a:solidFill>
                <a:latin typeface="Noto Sans Bold"/>
                <a:ea typeface="Noto Sans Bold"/>
                <a:cs typeface="Noto Sans Bold"/>
                <a:sym typeface="Noto Sans Bold"/>
              </a:rPr>
              <a:t>Tự</a:t>
            </a:r>
            <a:r>
              <a:rPr lang="en-US" sz="5900" b="1" dirty="0">
                <a:solidFill>
                  <a:srgbClr val="02C1C2"/>
                </a:solidFill>
                <a:latin typeface="Noto Sans Bold"/>
                <a:ea typeface="Noto Sans Bold"/>
                <a:cs typeface="Noto Sans Bold"/>
                <a:sym typeface="Noto Sans Bold"/>
              </a:rPr>
              <a:t> </a:t>
            </a:r>
            <a:r>
              <a:rPr lang="en-US" sz="5900" b="1" dirty="0" err="1">
                <a:solidFill>
                  <a:srgbClr val="02C1C2"/>
                </a:solidFill>
                <a:latin typeface="Noto Sans Bold"/>
                <a:ea typeface="Noto Sans Bold"/>
                <a:cs typeface="Noto Sans Bold"/>
                <a:sym typeface="Noto Sans Bold"/>
              </a:rPr>
              <a:t>Động</a:t>
            </a:r>
            <a:r>
              <a:rPr lang="en-US" sz="5900" b="1" dirty="0">
                <a:solidFill>
                  <a:srgbClr val="02C1C2"/>
                </a:solidFill>
                <a:latin typeface="Noto Sans Bold"/>
                <a:ea typeface="Noto Sans Bold"/>
                <a:cs typeface="Noto Sans Bold"/>
                <a:sym typeface="Noto Sans Bold"/>
              </a:rPr>
              <a:t> </a:t>
            </a:r>
            <a:r>
              <a:rPr lang="en-US" sz="5900" b="1" dirty="0" err="1">
                <a:solidFill>
                  <a:srgbClr val="02C1C2"/>
                </a:solidFill>
                <a:latin typeface="Noto Sans Bold"/>
                <a:ea typeface="Noto Sans Bold"/>
                <a:cs typeface="Noto Sans Bold"/>
                <a:sym typeface="Noto Sans Bold"/>
              </a:rPr>
              <a:t>Hóa</a:t>
            </a:r>
            <a:endParaRPr lang="en-US" sz="5900" b="1" dirty="0">
              <a:solidFill>
                <a:srgbClr val="02C1C2"/>
              </a:solidFill>
              <a:latin typeface="Noto Sans Bold"/>
              <a:ea typeface="Noto Sans Bold"/>
              <a:cs typeface="Noto Sans Bold"/>
              <a:sym typeface="Noto Sans Bold"/>
            </a:endParaRPr>
          </a:p>
        </p:txBody>
      </p:sp>
      <p:sp>
        <p:nvSpPr>
          <p:cNvPr id="5" name="TextBox 5"/>
          <p:cNvSpPr txBox="1"/>
          <p:nvPr/>
        </p:nvSpPr>
        <p:spPr>
          <a:xfrm>
            <a:off x="1028700" y="1933799"/>
            <a:ext cx="15847457" cy="3580765"/>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Thời gian thử nghiệm:</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IAPTF nhanh gấp đôi CEH ở mạng 200 máy.</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Nhanh hơn 5-6 lần so với tự động hóa mù.</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Phạm vi bao phủ:</a:t>
            </a:r>
          </a:p>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Số lượng vectơ tấn công do IAPTF tạo ra vượt trội, đặc biệt trong mạng lớn.</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6" name="TextBox 6"/>
          <p:cNvSpPr txBox="1"/>
          <p:nvPr/>
        </p:nvSpPr>
        <p:spPr>
          <a:xfrm>
            <a:off x="1028700" y="6267616"/>
            <a:ext cx="3611404"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Kết Luận </a:t>
            </a:r>
          </a:p>
        </p:txBody>
      </p:sp>
      <p:sp>
        <p:nvSpPr>
          <p:cNvPr id="7" name="TextBox 7"/>
          <p:cNvSpPr txBox="1"/>
          <p:nvPr/>
        </p:nvSpPr>
        <p:spPr>
          <a:xfrm>
            <a:off x="391694" y="7265079"/>
            <a:ext cx="17504611" cy="238061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HRL-GIP tối ưu hóa hiệu suất xử lý mạng lớn, giảm thời gian từ 6.2 ngày xuống 1.2 ngày.</a:t>
            </a:r>
          </a:p>
          <a:p>
            <a:pPr marL="734059" lvl="1" indent="-367030" algn="just">
              <a:lnSpc>
                <a:spcPts val="4759"/>
              </a:lnSpc>
              <a:buFont typeface="Arial"/>
              <a:buChar char="•"/>
            </a:pPr>
            <a:r>
              <a:rPr lang="en-US" sz="3399">
                <a:solidFill>
                  <a:srgbClr val="FFFFFF"/>
                </a:solidFill>
                <a:latin typeface="Noto Serif Display"/>
                <a:ea typeface="Noto Serif Display"/>
                <a:cs typeface="Noto Serif Display"/>
                <a:sym typeface="Noto Serif Display"/>
              </a:rPr>
              <a:t>IAPTF vượt xa CEH và tự động hóa cả về hiệu suất lẫn phạm vi bao phủ.</a:t>
            </a:r>
          </a:p>
          <a:p>
            <a:pPr algn="just">
              <a:lnSpc>
                <a:spcPts val="4759"/>
              </a:lnSpc>
            </a:pPr>
            <a:endParaRPr lang="en-US" sz="3399">
              <a:solidFill>
                <a:srgbClr val="FFFFFF"/>
              </a:solidFill>
              <a:latin typeface="Noto Serif Display"/>
              <a:ea typeface="Noto Serif Display"/>
              <a:cs typeface="Noto Serif Display"/>
              <a:sym typeface="Noto Serif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819851" y="1161430"/>
            <a:ext cx="11496463" cy="1005205"/>
          </a:xfrm>
          <a:prstGeom prst="rect">
            <a:avLst/>
          </a:prstGeom>
        </p:spPr>
        <p:txBody>
          <a:bodyPr lIns="0" tIns="0" rIns="0" bIns="0" rtlCol="0" anchor="t">
            <a:spAutoFit/>
          </a:bodyPr>
          <a:lstStyle/>
          <a:p>
            <a:pPr algn="l">
              <a:lnSpc>
                <a:spcPts val="8119"/>
              </a:lnSpc>
            </a:pPr>
            <a:r>
              <a:rPr lang="en-US" sz="5799" b="1">
                <a:solidFill>
                  <a:srgbClr val="FFFFFF"/>
                </a:solidFill>
                <a:latin typeface="Canva Sans Bold"/>
                <a:ea typeface="Canva Sans Bold"/>
                <a:cs typeface="Canva Sans Bold"/>
                <a:sym typeface="Canva Sans Bold"/>
              </a:rPr>
              <a:t>Quy trình kiểm thử xâm nhập</a:t>
            </a:r>
          </a:p>
        </p:txBody>
      </p:sp>
      <p:sp>
        <p:nvSpPr>
          <p:cNvPr id="4" name="TextBox 4"/>
          <p:cNvSpPr txBox="1"/>
          <p:nvPr/>
        </p:nvSpPr>
        <p:spPr>
          <a:xfrm>
            <a:off x="1819851" y="199405"/>
            <a:ext cx="7324149" cy="1085849"/>
          </a:xfrm>
          <a:prstGeom prst="rect">
            <a:avLst/>
          </a:prstGeom>
        </p:spPr>
        <p:txBody>
          <a:bodyPr lIns="0" tIns="0" rIns="0" bIns="0" rtlCol="0" anchor="t">
            <a:spAutoFit/>
          </a:bodyPr>
          <a:lstStyle/>
          <a:p>
            <a:pPr marL="0" lvl="0" indent="0" algn="l">
              <a:lnSpc>
                <a:spcPts val="9000"/>
              </a:lnSpc>
            </a:pPr>
            <a:r>
              <a:rPr lang="en-US" sz="6000" b="1">
                <a:solidFill>
                  <a:srgbClr val="02C1C2"/>
                </a:solidFill>
                <a:latin typeface="Canva Sans Bold"/>
                <a:ea typeface="Canva Sans Bold"/>
                <a:cs typeface="Canva Sans Bold"/>
                <a:sym typeface="Canva Sans Bold"/>
              </a:rPr>
              <a:t>TỔNG QUAN</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a:t>
            </a:r>
          </a:p>
        </p:txBody>
      </p:sp>
      <p:sp>
        <p:nvSpPr>
          <p:cNvPr id="6" name="TextBox 6"/>
          <p:cNvSpPr txBox="1"/>
          <p:nvPr/>
        </p:nvSpPr>
        <p:spPr>
          <a:xfrm>
            <a:off x="2149728" y="2881100"/>
            <a:ext cx="10836709" cy="5483157"/>
          </a:xfrm>
          <a:prstGeom prst="rect">
            <a:avLst/>
          </a:prstGeom>
        </p:spPr>
        <p:txBody>
          <a:bodyPr lIns="0" tIns="0" rIns="0" bIns="0" rtlCol="0" anchor="t">
            <a:spAutoFit/>
          </a:bodyPr>
          <a:lstStyle/>
          <a:p>
            <a:pPr marL="963023" lvl="1" indent="-481512" algn="l">
              <a:lnSpc>
                <a:spcPts val="6244"/>
              </a:lnSpc>
              <a:buAutoNum type="arabicPeriod"/>
            </a:pPr>
            <a:r>
              <a:rPr lang="en-US" sz="4460">
                <a:solidFill>
                  <a:srgbClr val="FFFFFF"/>
                </a:solidFill>
                <a:latin typeface="Canva Sans"/>
                <a:ea typeface="Canva Sans"/>
                <a:cs typeface="Canva Sans"/>
                <a:sym typeface="Canva Sans"/>
              </a:rPr>
              <a:t> Lập kế hoạch xác định mục tiêu</a:t>
            </a:r>
          </a:p>
          <a:p>
            <a:pPr marL="963023" lvl="1" indent="-481512" algn="l">
              <a:lnSpc>
                <a:spcPts val="6244"/>
              </a:lnSpc>
              <a:buAutoNum type="arabicPeriod"/>
            </a:pPr>
            <a:r>
              <a:rPr lang="en-US" sz="4460">
                <a:solidFill>
                  <a:srgbClr val="FFFFFF"/>
                </a:solidFill>
                <a:latin typeface="Canva Sans"/>
                <a:ea typeface="Canva Sans"/>
                <a:cs typeface="Canva Sans"/>
                <a:sym typeface="Canva Sans"/>
              </a:rPr>
              <a:t> Thu thập dữ liệu về hệ thống</a:t>
            </a:r>
          </a:p>
          <a:p>
            <a:pPr marL="963023" lvl="1" indent="-481512" algn="l">
              <a:lnSpc>
                <a:spcPts val="6244"/>
              </a:lnSpc>
              <a:buAutoNum type="arabicPeriod"/>
            </a:pPr>
            <a:r>
              <a:rPr lang="en-US" sz="4460">
                <a:solidFill>
                  <a:srgbClr val="FFFFFF"/>
                </a:solidFill>
                <a:latin typeface="Canva Sans"/>
                <a:ea typeface="Canva Sans"/>
                <a:cs typeface="Canva Sans"/>
                <a:sym typeface="Canva Sans"/>
              </a:rPr>
              <a:t> Tìm kiếm các lỗ hổng có thể khai thác</a:t>
            </a:r>
          </a:p>
          <a:p>
            <a:pPr marL="963023" lvl="1" indent="-481512" algn="l">
              <a:lnSpc>
                <a:spcPts val="6244"/>
              </a:lnSpc>
              <a:buAutoNum type="arabicPeriod"/>
            </a:pPr>
            <a:r>
              <a:rPr lang="en-US" sz="4460">
                <a:solidFill>
                  <a:srgbClr val="FFFFFF"/>
                </a:solidFill>
                <a:latin typeface="Canva Sans"/>
                <a:ea typeface="Canva Sans"/>
                <a:cs typeface="Canva Sans"/>
                <a:sym typeface="Canva Sans"/>
              </a:rPr>
              <a:t> Thực hiện khai thác và đánh giá lỗ hổng</a:t>
            </a:r>
          </a:p>
          <a:p>
            <a:pPr marL="963023" lvl="1" indent="-481512" algn="l">
              <a:lnSpc>
                <a:spcPts val="6244"/>
              </a:lnSpc>
              <a:buAutoNum type="arabicPeriod"/>
            </a:pPr>
            <a:r>
              <a:rPr lang="en-US" sz="4460">
                <a:solidFill>
                  <a:srgbClr val="FFFFFF"/>
                </a:solidFill>
                <a:latin typeface="Canva Sans"/>
                <a:ea typeface="Canva Sans"/>
                <a:cs typeface="Canva Sans"/>
                <a:sym typeface="Canva Sans"/>
              </a:rPr>
              <a:t> Tổng hợp kết quả và báo cáo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120324" y="1862693"/>
            <a:ext cx="10604629" cy="6561614"/>
          </a:xfrm>
          <a:custGeom>
            <a:avLst/>
            <a:gdLst/>
            <a:ahLst/>
            <a:cxnLst/>
            <a:rect l="l" t="t" r="r" b="b"/>
            <a:pathLst>
              <a:path w="10604629" h="6561614">
                <a:moveTo>
                  <a:pt x="0" y="0"/>
                </a:moveTo>
                <a:lnTo>
                  <a:pt x="10604629" y="0"/>
                </a:lnTo>
                <a:lnTo>
                  <a:pt x="10604629" y="6561614"/>
                </a:lnTo>
                <a:lnTo>
                  <a:pt x="0" y="656161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259300" y="9229725"/>
            <a:ext cx="152400" cy="180975"/>
          </a:xfrm>
          <a:prstGeom prst="rect">
            <a:avLst/>
          </a:prstGeom>
        </p:spPr>
        <p:txBody>
          <a:bodyPr wrap="none" lIns="0" tIns="0" rIns="0" bIns="0" rtlCol="0" anchor="t">
            <a:spAutoFit/>
          </a:bodyPr>
          <a:lstStyle/>
          <a:p>
            <a:pPr algn="ctr">
              <a:lnSpc>
                <a:spcPts val="2379"/>
              </a:lnSpc>
              <a:spcBef>
                <a:spcPct val="0"/>
              </a:spcBef>
            </a:pPr>
            <a:r>
              <a:rPr lang="en-US" sz="1699">
                <a:solidFill>
                  <a:srgbClr val="FFF197"/>
                </a:solidFill>
                <a:latin typeface="Noto Serif Display"/>
                <a:ea typeface="Noto Serif Display"/>
                <a:cs typeface="Noto Serif Display"/>
                <a:sym typeface="Noto Serif Display"/>
              </a:rPr>
              <a:t>50</a:t>
            </a:r>
          </a:p>
        </p:txBody>
      </p:sp>
      <p:sp>
        <p:nvSpPr>
          <p:cNvPr id="5" name="TextBox 5"/>
          <p:cNvSpPr txBox="1"/>
          <p:nvPr/>
        </p:nvSpPr>
        <p:spPr>
          <a:xfrm>
            <a:off x="2433804" y="474986"/>
            <a:ext cx="12348996" cy="1002653"/>
          </a:xfrm>
          <a:prstGeom prst="rect">
            <a:avLst/>
          </a:prstGeom>
        </p:spPr>
        <p:txBody>
          <a:bodyPr wrap="square" lIns="0" tIns="0" rIns="0" bIns="0" rtlCol="0" anchor="t">
            <a:spAutoFit/>
          </a:bodyPr>
          <a:lstStyle/>
          <a:p>
            <a:pPr algn="ctr">
              <a:lnSpc>
                <a:spcPts val="8260"/>
              </a:lnSpc>
            </a:pPr>
            <a:r>
              <a:rPr lang="en-US" sz="5900" b="1" dirty="0">
                <a:solidFill>
                  <a:srgbClr val="02C1C2"/>
                </a:solidFill>
                <a:latin typeface="Noto Sans Bold"/>
                <a:ea typeface="Noto Sans Bold"/>
                <a:cs typeface="Noto Sans Bold"/>
                <a:sym typeface="Noto Sans Bold"/>
              </a:rPr>
              <a:t>So </a:t>
            </a:r>
            <a:r>
              <a:rPr lang="en-US" sz="5900" b="1" dirty="0" err="1">
                <a:solidFill>
                  <a:srgbClr val="02C1C2"/>
                </a:solidFill>
                <a:latin typeface="Noto Sans Bold"/>
                <a:ea typeface="Noto Sans Bold"/>
                <a:cs typeface="Noto Sans Bold"/>
                <a:sym typeface="Noto Sans Bold"/>
              </a:rPr>
              <a:t>Sánh</a:t>
            </a:r>
            <a:r>
              <a:rPr lang="en-US" sz="5900" b="1" dirty="0">
                <a:solidFill>
                  <a:srgbClr val="02C1C2"/>
                </a:solidFill>
                <a:latin typeface="Noto Sans Bold"/>
                <a:ea typeface="Noto Sans Bold"/>
                <a:cs typeface="Noto Sans Bold"/>
                <a:sym typeface="Noto Sans Bold"/>
              </a:rPr>
              <a:t> </a:t>
            </a:r>
            <a:r>
              <a:rPr lang="en-US" sz="5900" b="1" dirty="0" err="1">
                <a:solidFill>
                  <a:srgbClr val="02C1C2"/>
                </a:solidFill>
                <a:latin typeface="Noto Sans Bold"/>
                <a:ea typeface="Noto Sans Bold"/>
                <a:cs typeface="Noto Sans Bold"/>
                <a:sym typeface="Noto Sans Bold"/>
              </a:rPr>
              <a:t>Với</a:t>
            </a:r>
            <a:r>
              <a:rPr lang="en-US" sz="5900" b="1" dirty="0">
                <a:solidFill>
                  <a:srgbClr val="02C1C2"/>
                </a:solidFill>
                <a:latin typeface="Noto Sans Bold"/>
                <a:ea typeface="Noto Sans Bold"/>
                <a:cs typeface="Noto Sans Bold"/>
                <a:sym typeface="Noto Sans Bold"/>
              </a:rPr>
              <a:t> CEH </a:t>
            </a:r>
            <a:r>
              <a:rPr lang="en-US" sz="5900" b="1" dirty="0" err="1">
                <a:solidFill>
                  <a:srgbClr val="02C1C2"/>
                </a:solidFill>
                <a:latin typeface="Noto Sans Bold"/>
                <a:ea typeface="Noto Sans Bold"/>
                <a:cs typeface="Noto Sans Bold"/>
                <a:sym typeface="Noto Sans Bold"/>
              </a:rPr>
              <a:t>và</a:t>
            </a:r>
            <a:r>
              <a:rPr lang="en-US" sz="5900" b="1" dirty="0">
                <a:solidFill>
                  <a:srgbClr val="02C1C2"/>
                </a:solidFill>
                <a:latin typeface="Noto Sans Bold"/>
                <a:ea typeface="Noto Sans Bold"/>
                <a:cs typeface="Noto Sans Bold"/>
                <a:sym typeface="Noto Sans Bold"/>
              </a:rPr>
              <a:t> </a:t>
            </a:r>
            <a:r>
              <a:rPr lang="en-US" sz="5900" b="1" dirty="0" err="1">
                <a:solidFill>
                  <a:srgbClr val="02C1C2"/>
                </a:solidFill>
                <a:latin typeface="Noto Sans Bold"/>
                <a:ea typeface="Noto Sans Bold"/>
                <a:cs typeface="Noto Sans Bold"/>
                <a:sym typeface="Noto Sans Bold"/>
              </a:rPr>
              <a:t>Tự</a:t>
            </a:r>
            <a:r>
              <a:rPr lang="en-US" sz="5900" b="1" dirty="0">
                <a:solidFill>
                  <a:srgbClr val="02C1C2"/>
                </a:solidFill>
                <a:latin typeface="Noto Sans Bold"/>
                <a:ea typeface="Noto Sans Bold"/>
                <a:cs typeface="Noto Sans Bold"/>
                <a:sym typeface="Noto Sans Bold"/>
              </a:rPr>
              <a:t> </a:t>
            </a:r>
            <a:r>
              <a:rPr lang="en-US" sz="5900" b="1" dirty="0" err="1">
                <a:solidFill>
                  <a:srgbClr val="02C1C2"/>
                </a:solidFill>
                <a:latin typeface="Noto Sans Bold"/>
                <a:ea typeface="Noto Sans Bold"/>
                <a:cs typeface="Noto Sans Bold"/>
                <a:sym typeface="Noto Sans Bold"/>
              </a:rPr>
              <a:t>Động</a:t>
            </a:r>
            <a:r>
              <a:rPr lang="en-US" sz="5900" b="1" dirty="0">
                <a:solidFill>
                  <a:srgbClr val="02C1C2"/>
                </a:solidFill>
                <a:latin typeface="Noto Sans Bold"/>
                <a:ea typeface="Noto Sans Bold"/>
                <a:cs typeface="Noto Sans Bold"/>
                <a:sym typeface="Noto Sans Bold"/>
              </a:rPr>
              <a:t> </a:t>
            </a:r>
            <a:r>
              <a:rPr lang="en-US" sz="5900" b="1" dirty="0" err="1">
                <a:solidFill>
                  <a:srgbClr val="02C1C2"/>
                </a:solidFill>
                <a:latin typeface="Noto Sans Bold"/>
                <a:ea typeface="Noto Sans Bold"/>
                <a:cs typeface="Noto Sans Bold"/>
                <a:sym typeface="Noto Sans Bold"/>
              </a:rPr>
              <a:t>Hóa</a:t>
            </a:r>
            <a:endParaRPr lang="en-US" sz="5900" b="1" dirty="0">
              <a:solidFill>
                <a:srgbClr val="02C1C2"/>
              </a:solidFill>
              <a:latin typeface="Noto Sans Bold"/>
              <a:ea typeface="Noto Sans Bold"/>
              <a:cs typeface="Noto Sans Bold"/>
              <a:sym typeface="Noto Sans Bold"/>
            </a:endParaRPr>
          </a:p>
        </p:txBody>
      </p:sp>
      <p:grpSp>
        <p:nvGrpSpPr>
          <p:cNvPr id="6" name="Group 6"/>
          <p:cNvGrpSpPr/>
          <p:nvPr/>
        </p:nvGrpSpPr>
        <p:grpSpPr>
          <a:xfrm>
            <a:off x="13120252" y="2137386"/>
            <a:ext cx="521036" cy="513715"/>
            <a:chOff x="0" y="0"/>
            <a:chExt cx="137227" cy="135299"/>
          </a:xfrm>
        </p:grpSpPr>
        <p:sp>
          <p:nvSpPr>
            <p:cNvPr id="7" name="Freeform 7"/>
            <p:cNvSpPr/>
            <p:nvPr/>
          </p:nvSpPr>
          <p:spPr>
            <a:xfrm>
              <a:off x="0" y="0"/>
              <a:ext cx="137228" cy="135299"/>
            </a:xfrm>
            <a:custGeom>
              <a:avLst/>
              <a:gdLst/>
              <a:ahLst/>
              <a:cxnLst/>
              <a:rect l="l" t="t" r="r" b="b"/>
              <a:pathLst>
                <a:path w="137228" h="135299">
                  <a:moveTo>
                    <a:pt x="0" y="0"/>
                  </a:moveTo>
                  <a:lnTo>
                    <a:pt x="137228" y="0"/>
                  </a:lnTo>
                  <a:lnTo>
                    <a:pt x="137228" y="135299"/>
                  </a:lnTo>
                  <a:lnTo>
                    <a:pt x="0" y="135299"/>
                  </a:lnTo>
                  <a:close/>
                </a:path>
              </a:pathLst>
            </a:custGeom>
            <a:solidFill>
              <a:srgbClr val="C00606"/>
            </a:solidFill>
          </p:spPr>
          <p:txBody>
            <a:bodyPr/>
            <a:lstStyle/>
            <a:p>
              <a:endParaRPr lang="en-US"/>
            </a:p>
          </p:txBody>
        </p:sp>
        <p:sp>
          <p:nvSpPr>
            <p:cNvPr id="8" name="TextBox 8"/>
            <p:cNvSpPr txBox="1"/>
            <p:nvPr/>
          </p:nvSpPr>
          <p:spPr>
            <a:xfrm>
              <a:off x="0" y="-28575"/>
              <a:ext cx="137227" cy="163874"/>
            </a:xfrm>
            <a:prstGeom prst="rect">
              <a:avLst/>
            </a:prstGeom>
          </p:spPr>
          <p:txBody>
            <a:bodyPr lIns="50800" tIns="50800" rIns="50800" bIns="50800" rtlCol="0" anchor="ctr"/>
            <a:lstStyle/>
            <a:p>
              <a:pPr algn="ctr">
                <a:lnSpc>
                  <a:spcPts val="2379"/>
                </a:lnSpc>
              </a:pPr>
              <a:endParaRPr/>
            </a:p>
          </p:txBody>
        </p:sp>
      </p:grpSp>
      <p:grpSp>
        <p:nvGrpSpPr>
          <p:cNvPr id="9" name="Group 9"/>
          <p:cNvGrpSpPr/>
          <p:nvPr/>
        </p:nvGrpSpPr>
        <p:grpSpPr>
          <a:xfrm>
            <a:off x="13120252" y="4157021"/>
            <a:ext cx="521036" cy="363422"/>
            <a:chOff x="0" y="0"/>
            <a:chExt cx="137227" cy="95716"/>
          </a:xfrm>
        </p:grpSpPr>
        <p:sp>
          <p:nvSpPr>
            <p:cNvPr id="10" name="Freeform 10"/>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02C1C2"/>
            </a:solidFill>
          </p:spPr>
          <p:txBody>
            <a:bodyPr/>
            <a:lstStyle/>
            <a:p>
              <a:endParaRPr lang="en-US"/>
            </a:p>
          </p:txBody>
        </p:sp>
        <p:sp>
          <p:nvSpPr>
            <p:cNvPr id="11" name="TextBox 11"/>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grpSp>
        <p:nvGrpSpPr>
          <p:cNvPr id="12" name="Group 12"/>
          <p:cNvGrpSpPr/>
          <p:nvPr/>
        </p:nvGrpSpPr>
        <p:grpSpPr>
          <a:xfrm>
            <a:off x="13120252" y="6540077"/>
            <a:ext cx="521036" cy="363422"/>
            <a:chOff x="0" y="0"/>
            <a:chExt cx="137227" cy="95716"/>
          </a:xfrm>
        </p:grpSpPr>
        <p:sp>
          <p:nvSpPr>
            <p:cNvPr id="13" name="Freeform 13"/>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DE7D0B"/>
            </a:solidFill>
          </p:spPr>
          <p:txBody>
            <a:bodyPr/>
            <a:lstStyle/>
            <a:p>
              <a:endParaRPr lang="en-US"/>
            </a:p>
          </p:txBody>
        </p:sp>
        <p:sp>
          <p:nvSpPr>
            <p:cNvPr id="14" name="TextBox 14"/>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sp>
        <p:nvSpPr>
          <p:cNvPr id="15" name="TextBox 15"/>
          <p:cNvSpPr txBox="1"/>
          <p:nvPr/>
        </p:nvSpPr>
        <p:spPr>
          <a:xfrm>
            <a:off x="14015477" y="2070711"/>
            <a:ext cx="3342204"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Full Automation</a:t>
            </a:r>
          </a:p>
        </p:txBody>
      </p:sp>
      <p:sp>
        <p:nvSpPr>
          <p:cNvPr id="16" name="TextBox 16"/>
          <p:cNvSpPr txBox="1"/>
          <p:nvPr/>
        </p:nvSpPr>
        <p:spPr>
          <a:xfrm>
            <a:off x="14037826" y="4015199"/>
            <a:ext cx="3342204" cy="580390"/>
          </a:xfrm>
          <a:prstGeom prst="rect">
            <a:avLst/>
          </a:prstGeom>
        </p:spPr>
        <p:txBody>
          <a:bodyPr lIns="0" tIns="0" rIns="0" bIns="0" rtlCol="0" anchor="t">
            <a:spAutoFit/>
          </a:bodyPr>
          <a:lstStyle/>
          <a:p>
            <a:pPr algn="l">
              <a:lnSpc>
                <a:spcPts val="4759"/>
              </a:lnSpc>
            </a:pPr>
            <a:r>
              <a:rPr lang="en-US" sz="3399">
                <a:solidFill>
                  <a:srgbClr val="FFFFFF"/>
                </a:solidFill>
                <a:latin typeface="Noto Serif Display"/>
                <a:ea typeface="Noto Serif Display"/>
                <a:cs typeface="Noto Serif Display"/>
                <a:sym typeface="Noto Serif Display"/>
              </a:rPr>
              <a:t>CEH Human</a:t>
            </a:r>
          </a:p>
        </p:txBody>
      </p:sp>
      <p:sp>
        <p:nvSpPr>
          <p:cNvPr id="17" name="TextBox 17"/>
          <p:cNvSpPr txBox="1"/>
          <p:nvPr/>
        </p:nvSpPr>
        <p:spPr>
          <a:xfrm>
            <a:off x="13815631" y="6482927"/>
            <a:ext cx="3741896" cy="448310"/>
          </a:xfrm>
          <a:prstGeom prst="rect">
            <a:avLst/>
          </a:prstGeom>
        </p:spPr>
        <p:txBody>
          <a:bodyPr lIns="0" tIns="0" rIns="0" bIns="0" rtlCol="0" anchor="t">
            <a:spAutoFit/>
          </a:bodyPr>
          <a:lstStyle/>
          <a:p>
            <a:pPr algn="ctr">
              <a:lnSpc>
                <a:spcPts val="3640"/>
              </a:lnSpc>
            </a:pPr>
            <a:r>
              <a:rPr lang="en-US" sz="2600">
                <a:solidFill>
                  <a:srgbClr val="FFFFFF"/>
                </a:solidFill>
                <a:latin typeface="Noto Serif Display"/>
                <a:ea typeface="Noto Serif Display"/>
                <a:cs typeface="Noto Serif Display"/>
                <a:sym typeface="Noto Serif Display"/>
              </a:rPr>
              <a:t>IAPTF (HRL -GIP-SOlve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9525" y="0"/>
            <a:ext cx="7884316" cy="10287000"/>
          </a:xfrm>
          <a:prstGeom prst="rect">
            <a:avLst/>
          </a:prstGeom>
          <a:solidFill>
            <a:srgbClr val="151019"/>
          </a:solidFill>
        </p:spPr>
        <p:txBody>
          <a:bodyPr/>
          <a:lstStyle/>
          <a:p>
            <a:endParaRPr lang="en-US"/>
          </a:p>
        </p:txBody>
      </p:sp>
      <p:sp>
        <p:nvSpPr>
          <p:cNvPr id="4" name="TextBox 4"/>
          <p:cNvSpPr txBox="1"/>
          <p:nvPr/>
        </p:nvSpPr>
        <p:spPr>
          <a:xfrm>
            <a:off x="355019" y="1479757"/>
            <a:ext cx="6860379" cy="720711"/>
          </a:xfrm>
          <a:prstGeom prst="rect">
            <a:avLst/>
          </a:prstGeom>
        </p:spPr>
        <p:txBody>
          <a:bodyPr lIns="0" tIns="0" rIns="0" bIns="0" rtlCol="0" anchor="t">
            <a:spAutoFit/>
          </a:bodyPr>
          <a:lstStyle/>
          <a:p>
            <a:pPr algn="l">
              <a:lnSpc>
                <a:spcPts val="5498"/>
              </a:lnSpc>
              <a:spcBef>
                <a:spcPct val="0"/>
              </a:spcBef>
            </a:pPr>
            <a:endParaRPr/>
          </a:p>
        </p:txBody>
      </p:sp>
      <p:sp>
        <p:nvSpPr>
          <p:cNvPr id="5" name="TextBox 5"/>
          <p:cNvSpPr txBox="1"/>
          <p:nvPr/>
        </p:nvSpPr>
        <p:spPr>
          <a:xfrm>
            <a:off x="355019" y="1910713"/>
            <a:ext cx="7808691" cy="634275"/>
          </a:xfrm>
          <a:prstGeom prst="rect">
            <a:avLst/>
          </a:prstGeom>
        </p:spPr>
        <p:txBody>
          <a:bodyPr lIns="0" tIns="0" rIns="0" bIns="0" rtlCol="0" anchor="t">
            <a:spAutoFit/>
          </a:bodyPr>
          <a:lstStyle/>
          <a:p>
            <a:pPr marL="0" lvl="0" indent="0" algn="l">
              <a:lnSpc>
                <a:spcPts val="4632"/>
              </a:lnSpc>
              <a:spcBef>
                <a:spcPct val="0"/>
              </a:spcBef>
            </a:pPr>
            <a:r>
              <a:rPr lang="en-US" sz="5147" u="none" strike="noStrike">
                <a:solidFill>
                  <a:srgbClr val="FFFFFF"/>
                </a:solidFill>
                <a:latin typeface="Noto Serif Display"/>
                <a:ea typeface="Noto Serif Display"/>
                <a:cs typeface="Noto Serif Display"/>
                <a:sym typeface="Noto Serif Display"/>
              </a:rPr>
              <a:t>Môi Trường kiểm tra</a:t>
            </a:r>
          </a:p>
        </p:txBody>
      </p:sp>
      <p:sp>
        <p:nvSpPr>
          <p:cNvPr id="6" name="AutoShape 6"/>
          <p:cNvSpPr/>
          <p:nvPr/>
        </p:nvSpPr>
        <p:spPr>
          <a:xfrm flipV="1">
            <a:off x="9906065" y="5250164"/>
            <a:ext cx="0" cy="3436485"/>
          </a:xfrm>
          <a:prstGeom prst="line">
            <a:avLst/>
          </a:prstGeom>
          <a:ln w="19050" cap="flat">
            <a:solidFill>
              <a:srgbClr val="56535B"/>
            </a:solidFill>
            <a:prstDash val="solid"/>
            <a:headEnd type="none" w="sm" len="sm"/>
            <a:tailEnd type="none" w="sm" len="sm"/>
          </a:ln>
        </p:spPr>
        <p:txBody>
          <a:bodyPr/>
          <a:lstStyle/>
          <a:p>
            <a:endParaRPr lang="en-US"/>
          </a:p>
        </p:txBody>
      </p:sp>
      <p:sp>
        <p:nvSpPr>
          <p:cNvPr id="7" name="TextBox 7"/>
          <p:cNvSpPr txBox="1"/>
          <p:nvPr/>
        </p:nvSpPr>
        <p:spPr>
          <a:xfrm>
            <a:off x="17259300" y="9229725"/>
            <a:ext cx="152400" cy="180975"/>
          </a:xfrm>
          <a:prstGeom prst="rect">
            <a:avLst/>
          </a:prstGeom>
        </p:spPr>
        <p:txBody>
          <a:bodyPr wrap="none" lIns="0" tIns="0" rIns="0" bIns="0" rtlCol="0" anchor="t">
            <a:spAutoFit/>
          </a:bodyPr>
          <a:lstStyle/>
          <a:p>
            <a:pPr algn="ctr">
              <a:lnSpc>
                <a:spcPts val="2519"/>
              </a:lnSpc>
              <a:spcBef>
                <a:spcPct val="0"/>
              </a:spcBef>
            </a:pPr>
            <a:r>
              <a:rPr lang="en-US" sz="1799">
                <a:solidFill>
                  <a:srgbClr val="FFF197"/>
                </a:solidFill>
                <a:latin typeface="Noto Serif Display"/>
                <a:ea typeface="Noto Serif Display"/>
                <a:cs typeface="Noto Serif Display"/>
                <a:sym typeface="Noto Serif Display"/>
              </a:rPr>
              <a:t>51</a:t>
            </a:r>
          </a:p>
        </p:txBody>
      </p:sp>
      <p:sp>
        <p:nvSpPr>
          <p:cNvPr id="8" name="TextBox 8"/>
          <p:cNvSpPr txBox="1"/>
          <p:nvPr/>
        </p:nvSpPr>
        <p:spPr>
          <a:xfrm>
            <a:off x="588058" y="2941228"/>
            <a:ext cx="13991817" cy="4318820"/>
          </a:xfrm>
          <a:prstGeom prst="rect">
            <a:avLst/>
          </a:prstGeom>
        </p:spPr>
        <p:txBody>
          <a:bodyPr lIns="0" tIns="0" rIns="0" bIns="0" rtlCol="0" anchor="t">
            <a:spAutoFit/>
          </a:bodyPr>
          <a:lstStyle/>
          <a:p>
            <a:pPr algn="l">
              <a:lnSpc>
                <a:spcPts val="5733"/>
              </a:lnSpc>
            </a:pPr>
            <a:r>
              <a:rPr lang="en-US" sz="4095">
                <a:solidFill>
                  <a:srgbClr val="FFFFFF"/>
                </a:solidFill>
                <a:latin typeface="Noto Serif Display"/>
                <a:ea typeface="Noto Serif Display"/>
                <a:cs typeface="Noto Serif Display"/>
                <a:sym typeface="Noto Serif Display"/>
              </a:rPr>
              <a:t>CPU: 11th Gen Intel(R) Core(TM) i5-1135G7 @ 2.40GHz</a:t>
            </a:r>
          </a:p>
          <a:p>
            <a:pPr algn="l">
              <a:lnSpc>
                <a:spcPts val="5733"/>
              </a:lnSpc>
            </a:pPr>
            <a:r>
              <a:rPr lang="en-US" sz="4095">
                <a:solidFill>
                  <a:srgbClr val="FFFFFF"/>
                </a:solidFill>
                <a:latin typeface="Noto Serif Display"/>
                <a:ea typeface="Noto Serif Display"/>
                <a:cs typeface="Noto Serif Display"/>
                <a:sym typeface="Noto Serif Display"/>
              </a:rPr>
              <a:t>System: Linux kali</a:t>
            </a:r>
          </a:p>
          <a:p>
            <a:pPr algn="l">
              <a:lnSpc>
                <a:spcPts val="5733"/>
              </a:lnSpc>
            </a:pPr>
            <a:r>
              <a:rPr lang="en-US" sz="4095">
                <a:solidFill>
                  <a:srgbClr val="FFFFFF"/>
                </a:solidFill>
                <a:latin typeface="Noto Serif Display"/>
                <a:ea typeface="Noto Serif Display"/>
                <a:cs typeface="Noto Serif Display"/>
                <a:sym typeface="Noto Serif Display"/>
              </a:rPr>
              <a:t>Kernel: 6.8.11-amd64</a:t>
            </a:r>
          </a:p>
          <a:p>
            <a:pPr algn="l">
              <a:lnSpc>
                <a:spcPts val="5733"/>
              </a:lnSpc>
            </a:pPr>
            <a:r>
              <a:rPr lang="en-US" sz="4095">
                <a:solidFill>
                  <a:srgbClr val="FFFFFF"/>
                </a:solidFill>
                <a:latin typeface="Noto Serif Display"/>
                <a:ea typeface="Noto Serif Display"/>
                <a:cs typeface="Noto Serif Display"/>
                <a:sym typeface="Noto Serif Display"/>
              </a:rPr>
              <a:t>Architecture: x86_64</a:t>
            </a:r>
          </a:p>
          <a:p>
            <a:pPr algn="l">
              <a:lnSpc>
                <a:spcPts val="5733"/>
              </a:lnSpc>
            </a:pPr>
            <a:r>
              <a:rPr lang="en-US" sz="4095">
                <a:solidFill>
                  <a:srgbClr val="FFFFFF"/>
                </a:solidFill>
                <a:latin typeface="Noto Serif Display"/>
                <a:ea typeface="Noto Serif Display"/>
                <a:cs typeface="Noto Serif Display"/>
                <a:sym typeface="Noto Serif Display"/>
              </a:rPr>
              <a:t>Operating System: GNU/Linux</a:t>
            </a:r>
          </a:p>
          <a:p>
            <a:pPr algn="l">
              <a:lnSpc>
                <a:spcPts val="5733"/>
              </a:lnSpc>
            </a:pPr>
            <a:r>
              <a:rPr lang="en-US" sz="4095">
                <a:solidFill>
                  <a:srgbClr val="FFFFFF"/>
                </a:solidFill>
                <a:latin typeface="Noto Serif Display"/>
                <a:ea typeface="Noto Serif Display"/>
                <a:cs typeface="Noto Serif Display"/>
                <a:sym typeface="Noto Serif Display"/>
              </a:rPr>
              <a:t>Graphic Card: VMware SVGA II Adapter</a:t>
            </a:r>
          </a:p>
        </p:txBody>
      </p:sp>
      <p:sp>
        <p:nvSpPr>
          <p:cNvPr id="9" name="TextBox 9"/>
          <p:cNvSpPr txBox="1"/>
          <p:nvPr/>
        </p:nvSpPr>
        <p:spPr>
          <a:xfrm>
            <a:off x="1208272" y="238125"/>
            <a:ext cx="15470672" cy="1047749"/>
          </a:xfrm>
          <a:prstGeom prst="rect">
            <a:avLst/>
          </a:prstGeom>
        </p:spPr>
        <p:txBody>
          <a:bodyPr lIns="0" tIns="0" rIns="0" bIns="0" rtlCol="0" anchor="t">
            <a:spAutoFit/>
          </a:bodyPr>
          <a:lstStyle/>
          <a:p>
            <a:pPr marL="0" lvl="0" indent="0" algn="l">
              <a:lnSpc>
                <a:spcPts val="7649"/>
              </a:lnSpc>
              <a:spcBef>
                <a:spcPct val="0"/>
              </a:spcBef>
            </a:pPr>
            <a:r>
              <a:rPr lang="en-US" sz="8499" b="1" u="none" strike="noStrike">
                <a:solidFill>
                  <a:srgbClr val="02C1C2"/>
                </a:solidFill>
                <a:latin typeface="Noto Sans Bold"/>
                <a:ea typeface="Noto Sans Bold"/>
                <a:cs typeface="Noto Sans Bold"/>
                <a:sym typeface="Noto Sans Bold"/>
              </a:rPr>
              <a:t>V.  Kết Quả Demo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3238" y="-303216"/>
            <a:ext cx="18892014" cy="10866796"/>
            <a:chOff x="0" y="0"/>
            <a:chExt cx="4975675" cy="2862037"/>
          </a:xfrm>
        </p:grpSpPr>
        <p:sp>
          <p:nvSpPr>
            <p:cNvPr id="3" name="Freeform 3"/>
            <p:cNvSpPr/>
            <p:nvPr/>
          </p:nvSpPr>
          <p:spPr>
            <a:xfrm>
              <a:off x="0" y="0"/>
              <a:ext cx="4975675" cy="2862037"/>
            </a:xfrm>
            <a:custGeom>
              <a:avLst/>
              <a:gdLst/>
              <a:ahLst/>
              <a:cxnLst/>
              <a:rect l="l" t="t" r="r" b="b"/>
              <a:pathLst>
                <a:path w="4975675" h="2862037">
                  <a:moveTo>
                    <a:pt x="0" y="0"/>
                  </a:moveTo>
                  <a:lnTo>
                    <a:pt x="4975675" y="0"/>
                  </a:lnTo>
                  <a:lnTo>
                    <a:pt x="4975675" y="2862037"/>
                  </a:lnTo>
                  <a:lnTo>
                    <a:pt x="0" y="2862037"/>
                  </a:lnTo>
                  <a:close/>
                </a:path>
              </a:pathLst>
            </a:custGeom>
            <a:solidFill>
              <a:srgbClr val="87838D"/>
            </a:solidFill>
          </p:spPr>
          <p:txBody>
            <a:bodyPr/>
            <a:lstStyle/>
            <a:p>
              <a:endParaRPr lang="en-US"/>
            </a:p>
          </p:txBody>
        </p:sp>
        <p:sp>
          <p:nvSpPr>
            <p:cNvPr id="4" name="TextBox 4"/>
            <p:cNvSpPr txBox="1"/>
            <p:nvPr/>
          </p:nvSpPr>
          <p:spPr>
            <a:xfrm>
              <a:off x="0" y="-28575"/>
              <a:ext cx="4975675" cy="2890612"/>
            </a:xfrm>
            <a:prstGeom prst="rect">
              <a:avLst/>
            </a:prstGeom>
          </p:spPr>
          <p:txBody>
            <a:bodyPr lIns="50800" tIns="50800" rIns="50800" bIns="50800" rtlCol="0" anchor="ctr"/>
            <a:lstStyle/>
            <a:p>
              <a:pPr algn="ctr">
                <a:lnSpc>
                  <a:spcPts val="2379"/>
                </a:lnSpc>
              </a:pPr>
              <a:endParaRPr/>
            </a:p>
          </p:txBody>
        </p:sp>
      </p:grpSp>
      <p:sp>
        <p:nvSpPr>
          <p:cNvPr id="5" name="Freeform 5"/>
          <p:cNvSpPr/>
          <p:nvPr/>
        </p:nvSpPr>
        <p:spPr>
          <a:xfrm>
            <a:off x="4103856" y="5143500"/>
            <a:ext cx="9149456" cy="2416837"/>
          </a:xfrm>
          <a:custGeom>
            <a:avLst/>
            <a:gdLst/>
            <a:ahLst/>
            <a:cxnLst/>
            <a:rect l="l" t="t" r="r" b="b"/>
            <a:pathLst>
              <a:path w="9149456" h="2416837">
                <a:moveTo>
                  <a:pt x="0" y="0"/>
                </a:moveTo>
                <a:lnTo>
                  <a:pt x="9149456" y="0"/>
                </a:lnTo>
                <a:lnTo>
                  <a:pt x="9149456" y="2416837"/>
                </a:lnTo>
                <a:lnTo>
                  <a:pt x="0" y="241683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52</a:t>
            </a:r>
          </a:p>
        </p:txBody>
      </p:sp>
      <p:sp>
        <p:nvSpPr>
          <p:cNvPr id="7" name="TextBox 7"/>
          <p:cNvSpPr txBox="1"/>
          <p:nvPr/>
        </p:nvSpPr>
        <p:spPr>
          <a:xfrm>
            <a:off x="1378696" y="2788844"/>
            <a:ext cx="14599777" cy="1739900"/>
          </a:xfrm>
          <a:prstGeom prst="rect">
            <a:avLst/>
          </a:prstGeom>
        </p:spPr>
        <p:txBody>
          <a:bodyPr lIns="0" tIns="0" rIns="0" bIns="0" rtlCol="0" anchor="t">
            <a:spAutoFit/>
          </a:bodyPr>
          <a:lstStyle/>
          <a:p>
            <a:pPr algn="ctr">
              <a:lnSpc>
                <a:spcPts val="7000"/>
              </a:lnSpc>
            </a:pPr>
            <a:r>
              <a:rPr lang="en-US" sz="5000" dirty="0" err="1">
                <a:solidFill>
                  <a:srgbClr val="000000"/>
                </a:solidFill>
                <a:latin typeface="Noto Serif Display"/>
                <a:ea typeface="Noto Serif Display"/>
                <a:cs typeface="Noto Serif Display"/>
                <a:sym typeface="Noto Serif Display"/>
              </a:rPr>
              <a:t>Đối</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với</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trường</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hợp</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là</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mô</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hình</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mạng</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nhỏ</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với</a:t>
            </a:r>
            <a:r>
              <a:rPr lang="en-US" sz="5000" dirty="0">
                <a:solidFill>
                  <a:srgbClr val="000000"/>
                </a:solidFill>
                <a:latin typeface="Noto Serif Display"/>
                <a:ea typeface="Noto Serif Display"/>
                <a:cs typeface="Noto Serif Display"/>
                <a:sym typeface="Noto Serif Display"/>
              </a:rPr>
              <a:t> 3 </a:t>
            </a:r>
            <a:r>
              <a:rPr lang="en-US" sz="5000" dirty="0" err="1">
                <a:solidFill>
                  <a:srgbClr val="000000"/>
                </a:solidFill>
                <a:latin typeface="Noto Serif Display"/>
                <a:ea typeface="Noto Serif Display"/>
                <a:cs typeface="Noto Serif Display"/>
                <a:sym typeface="Noto Serif Display"/>
              </a:rPr>
              <a:t>trạng</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thái</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và</a:t>
            </a:r>
            <a:r>
              <a:rPr lang="en-US" sz="5000" dirty="0">
                <a:solidFill>
                  <a:srgbClr val="000000"/>
                </a:solidFill>
                <a:latin typeface="Noto Serif Display"/>
                <a:ea typeface="Noto Serif Display"/>
                <a:cs typeface="Noto Serif Display"/>
                <a:sym typeface="Noto Serif Display"/>
              </a:rPr>
              <a:t> 10 action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3238" y="-303216"/>
            <a:ext cx="18892014" cy="10866796"/>
            <a:chOff x="0" y="0"/>
            <a:chExt cx="4975675" cy="2862037"/>
          </a:xfrm>
        </p:grpSpPr>
        <p:sp>
          <p:nvSpPr>
            <p:cNvPr id="3" name="Freeform 3"/>
            <p:cNvSpPr/>
            <p:nvPr/>
          </p:nvSpPr>
          <p:spPr>
            <a:xfrm>
              <a:off x="0" y="0"/>
              <a:ext cx="4975675" cy="2862037"/>
            </a:xfrm>
            <a:custGeom>
              <a:avLst/>
              <a:gdLst/>
              <a:ahLst/>
              <a:cxnLst/>
              <a:rect l="l" t="t" r="r" b="b"/>
              <a:pathLst>
                <a:path w="4975675" h="2862037">
                  <a:moveTo>
                    <a:pt x="0" y="0"/>
                  </a:moveTo>
                  <a:lnTo>
                    <a:pt x="4975675" y="0"/>
                  </a:lnTo>
                  <a:lnTo>
                    <a:pt x="4975675" y="2862037"/>
                  </a:lnTo>
                  <a:lnTo>
                    <a:pt x="0" y="2862037"/>
                  </a:lnTo>
                  <a:close/>
                </a:path>
              </a:pathLst>
            </a:custGeom>
            <a:solidFill>
              <a:srgbClr val="87838D"/>
            </a:solidFill>
          </p:spPr>
          <p:txBody>
            <a:bodyPr/>
            <a:lstStyle/>
            <a:p>
              <a:endParaRPr lang="en-US"/>
            </a:p>
          </p:txBody>
        </p:sp>
        <p:sp>
          <p:nvSpPr>
            <p:cNvPr id="4" name="TextBox 4"/>
            <p:cNvSpPr txBox="1"/>
            <p:nvPr/>
          </p:nvSpPr>
          <p:spPr>
            <a:xfrm>
              <a:off x="0" y="-28575"/>
              <a:ext cx="4975675" cy="2890612"/>
            </a:xfrm>
            <a:prstGeom prst="rect">
              <a:avLst/>
            </a:prstGeom>
          </p:spPr>
          <p:txBody>
            <a:bodyPr lIns="50800" tIns="50800" rIns="50800" bIns="50800" rtlCol="0" anchor="ctr"/>
            <a:lstStyle/>
            <a:p>
              <a:pPr algn="ctr">
                <a:lnSpc>
                  <a:spcPts val="2379"/>
                </a:lnSpc>
              </a:pPr>
              <a:endParaRPr/>
            </a:p>
          </p:txBody>
        </p:sp>
      </p:grpSp>
      <p:grpSp>
        <p:nvGrpSpPr>
          <p:cNvPr id="5" name="Group 5"/>
          <p:cNvGrpSpPr/>
          <p:nvPr/>
        </p:nvGrpSpPr>
        <p:grpSpPr>
          <a:xfrm>
            <a:off x="14630831" y="661569"/>
            <a:ext cx="522298" cy="513715"/>
            <a:chOff x="0" y="0"/>
            <a:chExt cx="137560" cy="135299"/>
          </a:xfrm>
        </p:grpSpPr>
        <p:sp>
          <p:nvSpPr>
            <p:cNvPr id="6" name="Freeform 6"/>
            <p:cNvSpPr/>
            <p:nvPr/>
          </p:nvSpPr>
          <p:spPr>
            <a:xfrm>
              <a:off x="0" y="0"/>
              <a:ext cx="137560" cy="135299"/>
            </a:xfrm>
            <a:custGeom>
              <a:avLst/>
              <a:gdLst/>
              <a:ahLst/>
              <a:cxnLst/>
              <a:rect l="l" t="t" r="r" b="b"/>
              <a:pathLst>
                <a:path w="137560" h="135299">
                  <a:moveTo>
                    <a:pt x="0" y="0"/>
                  </a:moveTo>
                  <a:lnTo>
                    <a:pt x="137560" y="0"/>
                  </a:lnTo>
                  <a:lnTo>
                    <a:pt x="137560" y="135299"/>
                  </a:lnTo>
                  <a:lnTo>
                    <a:pt x="0" y="135299"/>
                  </a:lnTo>
                  <a:close/>
                </a:path>
              </a:pathLst>
            </a:custGeom>
            <a:solidFill>
              <a:srgbClr val="004AAD"/>
            </a:solidFill>
          </p:spPr>
          <p:txBody>
            <a:bodyPr/>
            <a:lstStyle/>
            <a:p>
              <a:endParaRPr lang="en-US"/>
            </a:p>
          </p:txBody>
        </p:sp>
        <p:sp>
          <p:nvSpPr>
            <p:cNvPr id="7" name="TextBox 7"/>
            <p:cNvSpPr txBox="1"/>
            <p:nvPr/>
          </p:nvSpPr>
          <p:spPr>
            <a:xfrm>
              <a:off x="0" y="-28575"/>
              <a:ext cx="137560" cy="163874"/>
            </a:xfrm>
            <a:prstGeom prst="rect">
              <a:avLst/>
            </a:prstGeom>
          </p:spPr>
          <p:txBody>
            <a:bodyPr lIns="50800" tIns="50800" rIns="50800" bIns="50800" rtlCol="0" anchor="ctr"/>
            <a:lstStyle/>
            <a:p>
              <a:pPr algn="ctr">
                <a:lnSpc>
                  <a:spcPts val="2379"/>
                </a:lnSpc>
              </a:pPr>
              <a:endParaRPr/>
            </a:p>
          </p:txBody>
        </p:sp>
      </p:grpSp>
      <p:grpSp>
        <p:nvGrpSpPr>
          <p:cNvPr id="8" name="Group 8"/>
          <p:cNvGrpSpPr/>
          <p:nvPr/>
        </p:nvGrpSpPr>
        <p:grpSpPr>
          <a:xfrm>
            <a:off x="14632094" y="1502364"/>
            <a:ext cx="521036" cy="513715"/>
            <a:chOff x="0" y="0"/>
            <a:chExt cx="137227" cy="135299"/>
          </a:xfrm>
        </p:grpSpPr>
        <p:sp>
          <p:nvSpPr>
            <p:cNvPr id="9" name="Freeform 9"/>
            <p:cNvSpPr/>
            <p:nvPr/>
          </p:nvSpPr>
          <p:spPr>
            <a:xfrm>
              <a:off x="0" y="0"/>
              <a:ext cx="137228" cy="135299"/>
            </a:xfrm>
            <a:custGeom>
              <a:avLst/>
              <a:gdLst/>
              <a:ahLst/>
              <a:cxnLst/>
              <a:rect l="l" t="t" r="r" b="b"/>
              <a:pathLst>
                <a:path w="137228" h="135299">
                  <a:moveTo>
                    <a:pt x="0" y="0"/>
                  </a:moveTo>
                  <a:lnTo>
                    <a:pt x="137228" y="0"/>
                  </a:lnTo>
                  <a:lnTo>
                    <a:pt x="137228" y="135299"/>
                  </a:lnTo>
                  <a:lnTo>
                    <a:pt x="0" y="135299"/>
                  </a:lnTo>
                  <a:close/>
                </a:path>
              </a:pathLst>
            </a:custGeom>
            <a:solidFill>
              <a:srgbClr val="058246"/>
            </a:solidFill>
          </p:spPr>
          <p:txBody>
            <a:bodyPr/>
            <a:lstStyle/>
            <a:p>
              <a:endParaRPr lang="en-US"/>
            </a:p>
          </p:txBody>
        </p:sp>
        <p:sp>
          <p:nvSpPr>
            <p:cNvPr id="10" name="TextBox 10"/>
            <p:cNvSpPr txBox="1"/>
            <p:nvPr/>
          </p:nvSpPr>
          <p:spPr>
            <a:xfrm>
              <a:off x="0" y="-28575"/>
              <a:ext cx="137227" cy="163874"/>
            </a:xfrm>
            <a:prstGeom prst="rect">
              <a:avLst/>
            </a:prstGeom>
          </p:spPr>
          <p:txBody>
            <a:bodyPr lIns="50800" tIns="50800" rIns="50800" bIns="50800" rtlCol="0" anchor="ctr"/>
            <a:lstStyle/>
            <a:p>
              <a:pPr algn="ctr">
                <a:lnSpc>
                  <a:spcPts val="2379"/>
                </a:lnSpc>
              </a:pPr>
              <a:endParaRPr/>
            </a:p>
          </p:txBody>
        </p:sp>
      </p:grpSp>
      <p:grpSp>
        <p:nvGrpSpPr>
          <p:cNvPr id="11" name="Group 11"/>
          <p:cNvGrpSpPr/>
          <p:nvPr/>
        </p:nvGrpSpPr>
        <p:grpSpPr>
          <a:xfrm>
            <a:off x="14658007" y="2572260"/>
            <a:ext cx="521036" cy="363422"/>
            <a:chOff x="0" y="0"/>
            <a:chExt cx="137227" cy="95716"/>
          </a:xfrm>
        </p:grpSpPr>
        <p:sp>
          <p:nvSpPr>
            <p:cNvPr id="12" name="Freeform 12"/>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FE0302"/>
            </a:solidFill>
          </p:spPr>
          <p:txBody>
            <a:bodyPr/>
            <a:lstStyle/>
            <a:p>
              <a:endParaRPr lang="en-US"/>
            </a:p>
          </p:txBody>
        </p:sp>
        <p:sp>
          <p:nvSpPr>
            <p:cNvPr id="13" name="TextBox 13"/>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sp>
        <p:nvSpPr>
          <p:cNvPr id="14" name="Freeform 14"/>
          <p:cNvSpPr/>
          <p:nvPr/>
        </p:nvSpPr>
        <p:spPr>
          <a:xfrm>
            <a:off x="1743061" y="661569"/>
            <a:ext cx="12535346" cy="7912937"/>
          </a:xfrm>
          <a:custGeom>
            <a:avLst/>
            <a:gdLst/>
            <a:ahLst/>
            <a:cxnLst/>
            <a:rect l="l" t="t" r="r" b="b"/>
            <a:pathLst>
              <a:path w="12535346" h="7912937">
                <a:moveTo>
                  <a:pt x="0" y="0"/>
                </a:moveTo>
                <a:lnTo>
                  <a:pt x="12535345" y="0"/>
                </a:lnTo>
                <a:lnTo>
                  <a:pt x="12535345" y="7912937"/>
                </a:lnTo>
                <a:lnTo>
                  <a:pt x="0" y="7912937"/>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53</a:t>
            </a:r>
          </a:p>
        </p:txBody>
      </p:sp>
      <p:sp>
        <p:nvSpPr>
          <p:cNvPr id="16" name="TextBox 16"/>
          <p:cNvSpPr txBox="1"/>
          <p:nvPr/>
        </p:nvSpPr>
        <p:spPr>
          <a:xfrm>
            <a:off x="15505554" y="1435689"/>
            <a:ext cx="2453283"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GIP LPSolve</a:t>
            </a:r>
          </a:p>
        </p:txBody>
      </p:sp>
      <p:sp>
        <p:nvSpPr>
          <p:cNvPr id="17" name="TextBox 17"/>
          <p:cNvSpPr txBox="1"/>
          <p:nvPr/>
        </p:nvSpPr>
        <p:spPr>
          <a:xfrm>
            <a:off x="15539978" y="594894"/>
            <a:ext cx="1861304"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PERSEUS</a:t>
            </a:r>
          </a:p>
        </p:txBody>
      </p:sp>
      <p:sp>
        <p:nvSpPr>
          <p:cNvPr id="18" name="TextBox 18"/>
          <p:cNvSpPr txBox="1"/>
          <p:nvPr/>
        </p:nvSpPr>
        <p:spPr>
          <a:xfrm>
            <a:off x="15179042" y="2515110"/>
            <a:ext cx="3242871"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Noto Serif Display"/>
                <a:ea typeface="Noto Serif Display"/>
                <a:cs typeface="Noto Serif Display"/>
                <a:sym typeface="Noto Serif Display"/>
              </a:rPr>
              <a:t>HRL GIP LPSolve</a:t>
            </a:r>
          </a:p>
        </p:txBody>
      </p:sp>
      <p:sp>
        <p:nvSpPr>
          <p:cNvPr id="19" name="TextBox 19"/>
          <p:cNvSpPr txBox="1"/>
          <p:nvPr/>
        </p:nvSpPr>
        <p:spPr>
          <a:xfrm>
            <a:off x="3512022" y="9342437"/>
            <a:ext cx="8707636"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biều đồ so sánh giữa các phương pháp giải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3238" y="-303216"/>
            <a:ext cx="18892014" cy="10866796"/>
            <a:chOff x="0" y="0"/>
            <a:chExt cx="4975675" cy="2862037"/>
          </a:xfrm>
        </p:grpSpPr>
        <p:sp>
          <p:nvSpPr>
            <p:cNvPr id="3" name="Freeform 3"/>
            <p:cNvSpPr/>
            <p:nvPr/>
          </p:nvSpPr>
          <p:spPr>
            <a:xfrm>
              <a:off x="0" y="0"/>
              <a:ext cx="4975675" cy="2862037"/>
            </a:xfrm>
            <a:custGeom>
              <a:avLst/>
              <a:gdLst/>
              <a:ahLst/>
              <a:cxnLst/>
              <a:rect l="l" t="t" r="r" b="b"/>
              <a:pathLst>
                <a:path w="4975675" h="2862037">
                  <a:moveTo>
                    <a:pt x="0" y="0"/>
                  </a:moveTo>
                  <a:lnTo>
                    <a:pt x="4975675" y="0"/>
                  </a:lnTo>
                  <a:lnTo>
                    <a:pt x="4975675" y="2862037"/>
                  </a:lnTo>
                  <a:lnTo>
                    <a:pt x="0" y="2862037"/>
                  </a:lnTo>
                  <a:close/>
                </a:path>
              </a:pathLst>
            </a:custGeom>
            <a:solidFill>
              <a:srgbClr val="87838D"/>
            </a:solidFill>
          </p:spPr>
          <p:txBody>
            <a:bodyPr/>
            <a:lstStyle/>
            <a:p>
              <a:endParaRPr lang="en-US"/>
            </a:p>
          </p:txBody>
        </p:sp>
        <p:sp>
          <p:nvSpPr>
            <p:cNvPr id="4" name="TextBox 4"/>
            <p:cNvSpPr txBox="1"/>
            <p:nvPr/>
          </p:nvSpPr>
          <p:spPr>
            <a:xfrm>
              <a:off x="0" y="-28575"/>
              <a:ext cx="4975675" cy="2890612"/>
            </a:xfrm>
            <a:prstGeom prst="rect">
              <a:avLst/>
            </a:prstGeom>
          </p:spPr>
          <p:txBody>
            <a:bodyPr lIns="50800" tIns="50800" rIns="50800" bIns="50800" rtlCol="0" anchor="ctr"/>
            <a:lstStyle/>
            <a:p>
              <a:pPr algn="ctr">
                <a:lnSpc>
                  <a:spcPts val="2379"/>
                </a:lnSpc>
              </a:pPr>
              <a:endParaRPr/>
            </a:p>
          </p:txBody>
        </p:sp>
      </p:grpSp>
      <p:sp>
        <p:nvSpPr>
          <p:cNvPr id="5" name="Freeform 5"/>
          <p:cNvSpPr/>
          <p:nvPr/>
        </p:nvSpPr>
        <p:spPr>
          <a:xfrm>
            <a:off x="2084297" y="5130182"/>
            <a:ext cx="13642115" cy="3135486"/>
          </a:xfrm>
          <a:custGeom>
            <a:avLst/>
            <a:gdLst/>
            <a:ahLst/>
            <a:cxnLst/>
            <a:rect l="l" t="t" r="r" b="b"/>
            <a:pathLst>
              <a:path w="13642115" h="3135486">
                <a:moveTo>
                  <a:pt x="0" y="0"/>
                </a:moveTo>
                <a:lnTo>
                  <a:pt x="13642115" y="0"/>
                </a:lnTo>
                <a:lnTo>
                  <a:pt x="13642115" y="3135486"/>
                </a:lnTo>
                <a:lnTo>
                  <a:pt x="0" y="3135486"/>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54</a:t>
            </a:r>
          </a:p>
        </p:txBody>
      </p:sp>
      <p:sp>
        <p:nvSpPr>
          <p:cNvPr id="7" name="TextBox 7"/>
          <p:cNvSpPr txBox="1"/>
          <p:nvPr/>
        </p:nvSpPr>
        <p:spPr>
          <a:xfrm>
            <a:off x="1378696" y="2788844"/>
            <a:ext cx="14599777" cy="1739900"/>
          </a:xfrm>
          <a:prstGeom prst="rect">
            <a:avLst/>
          </a:prstGeom>
        </p:spPr>
        <p:txBody>
          <a:bodyPr lIns="0" tIns="0" rIns="0" bIns="0" rtlCol="0" anchor="t">
            <a:spAutoFit/>
          </a:bodyPr>
          <a:lstStyle/>
          <a:p>
            <a:pPr algn="ctr">
              <a:lnSpc>
                <a:spcPts val="7000"/>
              </a:lnSpc>
            </a:pPr>
            <a:r>
              <a:rPr lang="en-US" sz="5000" dirty="0" err="1">
                <a:solidFill>
                  <a:srgbClr val="000000"/>
                </a:solidFill>
                <a:latin typeface="Noto Serif Display"/>
                <a:ea typeface="Noto Serif Display"/>
                <a:cs typeface="Noto Serif Display"/>
                <a:sym typeface="Noto Serif Display"/>
              </a:rPr>
              <a:t>Đối</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với</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trường</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hợp</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là</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mô</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hình</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mạng</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lớn</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với</a:t>
            </a:r>
            <a:r>
              <a:rPr lang="en-US" sz="5000" dirty="0">
                <a:solidFill>
                  <a:srgbClr val="000000"/>
                </a:solidFill>
                <a:latin typeface="Noto Serif Display"/>
                <a:ea typeface="Noto Serif Display"/>
                <a:cs typeface="Noto Serif Display"/>
                <a:sym typeface="Noto Serif Display"/>
              </a:rPr>
              <a:t> 200 </a:t>
            </a:r>
            <a:r>
              <a:rPr lang="en-US" sz="5000" dirty="0" err="1">
                <a:solidFill>
                  <a:srgbClr val="000000"/>
                </a:solidFill>
                <a:latin typeface="Noto Serif Display"/>
                <a:ea typeface="Noto Serif Display"/>
                <a:cs typeface="Noto Serif Display"/>
                <a:sym typeface="Noto Serif Display"/>
              </a:rPr>
              <a:t>trạng</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thái</a:t>
            </a:r>
            <a:r>
              <a:rPr lang="en-US" sz="5000" dirty="0">
                <a:solidFill>
                  <a:srgbClr val="000000"/>
                </a:solidFill>
                <a:latin typeface="Noto Serif Display"/>
                <a:ea typeface="Noto Serif Display"/>
                <a:cs typeface="Noto Serif Display"/>
                <a:sym typeface="Noto Serif Display"/>
              </a:rPr>
              <a:t> </a:t>
            </a:r>
            <a:r>
              <a:rPr lang="en-US" sz="5000" dirty="0" err="1">
                <a:solidFill>
                  <a:srgbClr val="000000"/>
                </a:solidFill>
                <a:latin typeface="Noto Serif Display"/>
                <a:ea typeface="Noto Serif Display"/>
                <a:cs typeface="Noto Serif Display"/>
                <a:sym typeface="Noto Serif Display"/>
              </a:rPr>
              <a:t>và</a:t>
            </a:r>
            <a:r>
              <a:rPr lang="en-US" sz="5000" dirty="0">
                <a:solidFill>
                  <a:srgbClr val="000000"/>
                </a:solidFill>
                <a:latin typeface="Noto Serif Display"/>
                <a:ea typeface="Noto Serif Display"/>
                <a:cs typeface="Noto Serif Display"/>
                <a:sym typeface="Noto Serif Display"/>
              </a:rPr>
              <a:t> 50 action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3238" y="-303216"/>
            <a:ext cx="18892014" cy="10866796"/>
            <a:chOff x="0" y="0"/>
            <a:chExt cx="4975675" cy="2862037"/>
          </a:xfrm>
        </p:grpSpPr>
        <p:sp>
          <p:nvSpPr>
            <p:cNvPr id="3" name="Freeform 3"/>
            <p:cNvSpPr/>
            <p:nvPr/>
          </p:nvSpPr>
          <p:spPr>
            <a:xfrm>
              <a:off x="0" y="0"/>
              <a:ext cx="4975675" cy="2862037"/>
            </a:xfrm>
            <a:custGeom>
              <a:avLst/>
              <a:gdLst/>
              <a:ahLst/>
              <a:cxnLst/>
              <a:rect l="l" t="t" r="r" b="b"/>
              <a:pathLst>
                <a:path w="4975675" h="2862037">
                  <a:moveTo>
                    <a:pt x="0" y="0"/>
                  </a:moveTo>
                  <a:lnTo>
                    <a:pt x="4975675" y="0"/>
                  </a:lnTo>
                  <a:lnTo>
                    <a:pt x="4975675" y="2862037"/>
                  </a:lnTo>
                  <a:lnTo>
                    <a:pt x="0" y="2862037"/>
                  </a:lnTo>
                  <a:close/>
                </a:path>
              </a:pathLst>
            </a:custGeom>
            <a:solidFill>
              <a:srgbClr val="87838D"/>
            </a:solidFill>
          </p:spPr>
          <p:txBody>
            <a:bodyPr/>
            <a:lstStyle/>
            <a:p>
              <a:endParaRPr lang="en-US"/>
            </a:p>
          </p:txBody>
        </p:sp>
        <p:sp>
          <p:nvSpPr>
            <p:cNvPr id="4" name="TextBox 4"/>
            <p:cNvSpPr txBox="1"/>
            <p:nvPr/>
          </p:nvSpPr>
          <p:spPr>
            <a:xfrm>
              <a:off x="0" y="-28575"/>
              <a:ext cx="4975675" cy="2890612"/>
            </a:xfrm>
            <a:prstGeom prst="rect">
              <a:avLst/>
            </a:prstGeom>
          </p:spPr>
          <p:txBody>
            <a:bodyPr lIns="50800" tIns="50800" rIns="50800" bIns="50800" rtlCol="0" anchor="ctr"/>
            <a:lstStyle/>
            <a:p>
              <a:pPr algn="ctr">
                <a:lnSpc>
                  <a:spcPts val="2379"/>
                </a:lnSpc>
              </a:pPr>
              <a:endParaRPr/>
            </a:p>
          </p:txBody>
        </p:sp>
      </p:grpSp>
      <p:grpSp>
        <p:nvGrpSpPr>
          <p:cNvPr id="5" name="Group 5"/>
          <p:cNvGrpSpPr/>
          <p:nvPr/>
        </p:nvGrpSpPr>
        <p:grpSpPr>
          <a:xfrm>
            <a:off x="14630831" y="661569"/>
            <a:ext cx="522298" cy="513715"/>
            <a:chOff x="0" y="0"/>
            <a:chExt cx="137560" cy="135299"/>
          </a:xfrm>
        </p:grpSpPr>
        <p:sp>
          <p:nvSpPr>
            <p:cNvPr id="6" name="Freeform 6"/>
            <p:cNvSpPr/>
            <p:nvPr/>
          </p:nvSpPr>
          <p:spPr>
            <a:xfrm>
              <a:off x="0" y="0"/>
              <a:ext cx="137560" cy="135299"/>
            </a:xfrm>
            <a:custGeom>
              <a:avLst/>
              <a:gdLst/>
              <a:ahLst/>
              <a:cxnLst/>
              <a:rect l="l" t="t" r="r" b="b"/>
              <a:pathLst>
                <a:path w="137560" h="135299">
                  <a:moveTo>
                    <a:pt x="0" y="0"/>
                  </a:moveTo>
                  <a:lnTo>
                    <a:pt x="137560" y="0"/>
                  </a:lnTo>
                  <a:lnTo>
                    <a:pt x="137560" y="135299"/>
                  </a:lnTo>
                  <a:lnTo>
                    <a:pt x="0" y="135299"/>
                  </a:lnTo>
                  <a:close/>
                </a:path>
              </a:pathLst>
            </a:custGeom>
            <a:solidFill>
              <a:srgbClr val="004AAD"/>
            </a:solidFill>
          </p:spPr>
          <p:txBody>
            <a:bodyPr/>
            <a:lstStyle/>
            <a:p>
              <a:endParaRPr lang="en-US"/>
            </a:p>
          </p:txBody>
        </p:sp>
        <p:sp>
          <p:nvSpPr>
            <p:cNvPr id="7" name="TextBox 7"/>
            <p:cNvSpPr txBox="1"/>
            <p:nvPr/>
          </p:nvSpPr>
          <p:spPr>
            <a:xfrm>
              <a:off x="0" y="-28575"/>
              <a:ext cx="137560" cy="163874"/>
            </a:xfrm>
            <a:prstGeom prst="rect">
              <a:avLst/>
            </a:prstGeom>
          </p:spPr>
          <p:txBody>
            <a:bodyPr lIns="50800" tIns="50800" rIns="50800" bIns="50800" rtlCol="0" anchor="ctr"/>
            <a:lstStyle/>
            <a:p>
              <a:pPr algn="ctr">
                <a:lnSpc>
                  <a:spcPts val="2379"/>
                </a:lnSpc>
              </a:pPr>
              <a:endParaRPr/>
            </a:p>
          </p:txBody>
        </p:sp>
      </p:grpSp>
      <p:grpSp>
        <p:nvGrpSpPr>
          <p:cNvPr id="8" name="Group 8"/>
          <p:cNvGrpSpPr/>
          <p:nvPr/>
        </p:nvGrpSpPr>
        <p:grpSpPr>
          <a:xfrm>
            <a:off x="14632094" y="1502364"/>
            <a:ext cx="521036" cy="513715"/>
            <a:chOff x="0" y="0"/>
            <a:chExt cx="137227" cy="135299"/>
          </a:xfrm>
        </p:grpSpPr>
        <p:sp>
          <p:nvSpPr>
            <p:cNvPr id="9" name="Freeform 9"/>
            <p:cNvSpPr/>
            <p:nvPr/>
          </p:nvSpPr>
          <p:spPr>
            <a:xfrm>
              <a:off x="0" y="0"/>
              <a:ext cx="137228" cy="135299"/>
            </a:xfrm>
            <a:custGeom>
              <a:avLst/>
              <a:gdLst/>
              <a:ahLst/>
              <a:cxnLst/>
              <a:rect l="l" t="t" r="r" b="b"/>
              <a:pathLst>
                <a:path w="137228" h="135299">
                  <a:moveTo>
                    <a:pt x="0" y="0"/>
                  </a:moveTo>
                  <a:lnTo>
                    <a:pt x="137228" y="0"/>
                  </a:lnTo>
                  <a:lnTo>
                    <a:pt x="137228" y="135299"/>
                  </a:lnTo>
                  <a:lnTo>
                    <a:pt x="0" y="135299"/>
                  </a:lnTo>
                  <a:close/>
                </a:path>
              </a:pathLst>
            </a:custGeom>
            <a:solidFill>
              <a:srgbClr val="058246"/>
            </a:solidFill>
          </p:spPr>
          <p:txBody>
            <a:bodyPr/>
            <a:lstStyle/>
            <a:p>
              <a:endParaRPr lang="en-US"/>
            </a:p>
          </p:txBody>
        </p:sp>
        <p:sp>
          <p:nvSpPr>
            <p:cNvPr id="10" name="TextBox 10"/>
            <p:cNvSpPr txBox="1"/>
            <p:nvPr/>
          </p:nvSpPr>
          <p:spPr>
            <a:xfrm>
              <a:off x="0" y="-28575"/>
              <a:ext cx="137227" cy="163874"/>
            </a:xfrm>
            <a:prstGeom prst="rect">
              <a:avLst/>
            </a:prstGeom>
          </p:spPr>
          <p:txBody>
            <a:bodyPr lIns="50800" tIns="50800" rIns="50800" bIns="50800" rtlCol="0" anchor="ctr"/>
            <a:lstStyle/>
            <a:p>
              <a:pPr algn="ctr">
                <a:lnSpc>
                  <a:spcPts val="2379"/>
                </a:lnSpc>
              </a:pPr>
              <a:endParaRPr/>
            </a:p>
          </p:txBody>
        </p:sp>
      </p:grpSp>
      <p:grpSp>
        <p:nvGrpSpPr>
          <p:cNvPr id="11" name="Group 11"/>
          <p:cNvGrpSpPr/>
          <p:nvPr/>
        </p:nvGrpSpPr>
        <p:grpSpPr>
          <a:xfrm>
            <a:off x="14658007" y="2572260"/>
            <a:ext cx="521036" cy="363422"/>
            <a:chOff x="0" y="0"/>
            <a:chExt cx="137227" cy="95716"/>
          </a:xfrm>
        </p:grpSpPr>
        <p:sp>
          <p:nvSpPr>
            <p:cNvPr id="12" name="Freeform 12"/>
            <p:cNvSpPr/>
            <p:nvPr/>
          </p:nvSpPr>
          <p:spPr>
            <a:xfrm>
              <a:off x="0" y="0"/>
              <a:ext cx="137228" cy="95716"/>
            </a:xfrm>
            <a:custGeom>
              <a:avLst/>
              <a:gdLst/>
              <a:ahLst/>
              <a:cxnLst/>
              <a:rect l="l" t="t" r="r" b="b"/>
              <a:pathLst>
                <a:path w="137228" h="95716">
                  <a:moveTo>
                    <a:pt x="0" y="0"/>
                  </a:moveTo>
                  <a:lnTo>
                    <a:pt x="137228" y="0"/>
                  </a:lnTo>
                  <a:lnTo>
                    <a:pt x="137228" y="95716"/>
                  </a:lnTo>
                  <a:lnTo>
                    <a:pt x="0" y="95716"/>
                  </a:lnTo>
                  <a:close/>
                </a:path>
              </a:pathLst>
            </a:custGeom>
            <a:solidFill>
              <a:srgbClr val="FE0302"/>
            </a:solidFill>
          </p:spPr>
          <p:txBody>
            <a:bodyPr/>
            <a:lstStyle/>
            <a:p>
              <a:endParaRPr lang="en-US"/>
            </a:p>
          </p:txBody>
        </p:sp>
        <p:sp>
          <p:nvSpPr>
            <p:cNvPr id="13" name="TextBox 13"/>
            <p:cNvSpPr txBox="1"/>
            <p:nvPr/>
          </p:nvSpPr>
          <p:spPr>
            <a:xfrm>
              <a:off x="0" y="-28575"/>
              <a:ext cx="137227" cy="124291"/>
            </a:xfrm>
            <a:prstGeom prst="rect">
              <a:avLst/>
            </a:prstGeom>
          </p:spPr>
          <p:txBody>
            <a:bodyPr lIns="50800" tIns="50800" rIns="50800" bIns="50800" rtlCol="0" anchor="ctr"/>
            <a:lstStyle/>
            <a:p>
              <a:pPr algn="ctr">
                <a:lnSpc>
                  <a:spcPts val="2379"/>
                </a:lnSpc>
              </a:pPr>
              <a:endParaRPr/>
            </a:p>
          </p:txBody>
        </p:sp>
      </p:grpSp>
      <p:sp>
        <p:nvSpPr>
          <p:cNvPr id="14" name="Freeform 14"/>
          <p:cNvSpPr/>
          <p:nvPr/>
        </p:nvSpPr>
        <p:spPr>
          <a:xfrm>
            <a:off x="2021217" y="661569"/>
            <a:ext cx="12285764" cy="8185390"/>
          </a:xfrm>
          <a:custGeom>
            <a:avLst/>
            <a:gdLst/>
            <a:ahLst/>
            <a:cxnLst/>
            <a:rect l="l" t="t" r="r" b="b"/>
            <a:pathLst>
              <a:path w="12285764" h="8185390">
                <a:moveTo>
                  <a:pt x="0" y="0"/>
                </a:moveTo>
                <a:lnTo>
                  <a:pt x="12285764" y="0"/>
                </a:lnTo>
                <a:lnTo>
                  <a:pt x="12285764" y="8185390"/>
                </a:lnTo>
                <a:lnTo>
                  <a:pt x="0" y="8185390"/>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55</a:t>
            </a:r>
          </a:p>
        </p:txBody>
      </p:sp>
      <p:sp>
        <p:nvSpPr>
          <p:cNvPr id="16" name="TextBox 16"/>
          <p:cNvSpPr txBox="1"/>
          <p:nvPr/>
        </p:nvSpPr>
        <p:spPr>
          <a:xfrm>
            <a:off x="15505554" y="1435689"/>
            <a:ext cx="2453283"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GIP LPSolve</a:t>
            </a:r>
          </a:p>
        </p:txBody>
      </p:sp>
      <p:sp>
        <p:nvSpPr>
          <p:cNvPr id="17" name="TextBox 17"/>
          <p:cNvSpPr txBox="1"/>
          <p:nvPr/>
        </p:nvSpPr>
        <p:spPr>
          <a:xfrm>
            <a:off x="15539978" y="594894"/>
            <a:ext cx="1861304"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PERSEUS</a:t>
            </a:r>
          </a:p>
        </p:txBody>
      </p:sp>
      <p:sp>
        <p:nvSpPr>
          <p:cNvPr id="18" name="TextBox 18"/>
          <p:cNvSpPr txBox="1"/>
          <p:nvPr/>
        </p:nvSpPr>
        <p:spPr>
          <a:xfrm>
            <a:off x="15179042" y="2515110"/>
            <a:ext cx="3242871"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Noto Serif Display"/>
                <a:ea typeface="Noto Serif Display"/>
                <a:cs typeface="Noto Serif Display"/>
                <a:sym typeface="Noto Serif Display"/>
              </a:rPr>
              <a:t>HRL GIP LPSolve</a:t>
            </a:r>
          </a:p>
        </p:txBody>
      </p:sp>
      <p:sp>
        <p:nvSpPr>
          <p:cNvPr id="19" name="TextBox 19"/>
          <p:cNvSpPr txBox="1"/>
          <p:nvPr/>
        </p:nvSpPr>
        <p:spPr>
          <a:xfrm>
            <a:off x="3512022" y="9342437"/>
            <a:ext cx="8707636"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biều đồ so sánh giữa các phương pháp giải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1097523">
            <a:off x="11156873" y="156099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1559470">
            <a:off x="2579910" y="3038987"/>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TextBox 10"/>
          <p:cNvSpPr txBox="1"/>
          <p:nvPr/>
        </p:nvSpPr>
        <p:spPr>
          <a:xfrm>
            <a:off x="6289238" y="4274503"/>
            <a:ext cx="5709523" cy="1566544"/>
          </a:xfrm>
          <a:prstGeom prst="rect">
            <a:avLst/>
          </a:prstGeom>
        </p:spPr>
        <p:txBody>
          <a:bodyPr lIns="0" tIns="0" rIns="0" bIns="0" rtlCol="0" anchor="t">
            <a:spAutoFit/>
          </a:bodyPr>
          <a:lstStyle/>
          <a:p>
            <a:pPr algn="ctr">
              <a:lnSpc>
                <a:spcPts val="12880"/>
              </a:lnSpc>
            </a:pPr>
            <a:r>
              <a:rPr lang="en-US" sz="9200" b="1">
                <a:solidFill>
                  <a:srgbClr val="C7EBF2"/>
                </a:solidFill>
                <a:latin typeface="Noto Sans Bold"/>
                <a:ea typeface="Noto Sans Bold"/>
                <a:cs typeface="Noto Sans Bold"/>
                <a:sym typeface="Noto Sans Bold"/>
              </a:rPr>
              <a:t>KẾT LUẬN</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C7EBF2"/>
                </a:solidFill>
                <a:latin typeface="Noto Serif Display"/>
                <a:ea typeface="Noto Serif Display"/>
                <a:cs typeface="Noto Serif Display"/>
                <a:sym typeface="Noto Serif Display"/>
              </a:rPr>
              <a:t>56</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6062468" y="159703"/>
            <a:ext cx="5709523" cy="1566544"/>
          </a:xfrm>
          <a:prstGeom prst="rect">
            <a:avLst/>
          </a:prstGeom>
        </p:spPr>
        <p:txBody>
          <a:bodyPr lIns="0" tIns="0" rIns="0" bIns="0" rtlCol="0" anchor="t">
            <a:spAutoFit/>
          </a:bodyPr>
          <a:lstStyle/>
          <a:p>
            <a:pPr algn="ctr">
              <a:lnSpc>
                <a:spcPts val="12880"/>
              </a:lnSpc>
            </a:pPr>
            <a:r>
              <a:rPr lang="en-US" sz="9200" b="1">
                <a:solidFill>
                  <a:srgbClr val="C7EBF2"/>
                </a:solidFill>
                <a:latin typeface="Noto Sans Bold"/>
                <a:ea typeface="Noto Sans Bold"/>
                <a:cs typeface="Noto Sans Bold"/>
                <a:sym typeface="Noto Sans Bold"/>
              </a:rPr>
              <a:t>KẾT LUẬN</a:t>
            </a:r>
          </a:p>
        </p:txBody>
      </p:sp>
      <p:sp>
        <p:nvSpPr>
          <p:cNvPr id="4" name="TextBox 4"/>
          <p:cNvSpPr txBox="1"/>
          <p:nvPr/>
        </p:nvSpPr>
        <p:spPr>
          <a:xfrm>
            <a:off x="206155" y="1851337"/>
            <a:ext cx="18081845"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Phương pháp IAPTF sử dụng RL phân cấp đã chứng minh khả năng vượt trội trong việc kiểm thử thâm nhập trên các mạng lớn và phức tạp</a:t>
            </a:r>
          </a:p>
          <a:p>
            <a:pPr algn="l">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5" name="TextBox 5"/>
          <p:cNvSpPr txBox="1"/>
          <p:nvPr/>
        </p:nvSpPr>
        <p:spPr>
          <a:xfrm>
            <a:off x="103077" y="3327196"/>
            <a:ext cx="17673684"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Hiệu quả và tiết kiệm thời gian: Giảm đáng kể thời gian kiểm thử so với CEH và RL truyền thống, đặc biệt trên các mạng lớn.</a:t>
            </a:r>
          </a:p>
        </p:txBody>
      </p:sp>
      <p:sp>
        <p:nvSpPr>
          <p:cNvPr id="6" name="TextBox 6"/>
          <p:cNvSpPr txBox="1"/>
          <p:nvPr/>
        </p:nvSpPr>
        <p:spPr>
          <a:xfrm>
            <a:off x="206155" y="4868704"/>
            <a:ext cx="18081845"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Khả năng bao phủ toàn diện: Phát hiện nhiều vectơ tấn công hơn, đảm bảo tính toàn diện và độ chính xác.</a:t>
            </a:r>
          </a:p>
        </p:txBody>
      </p:sp>
      <p:sp>
        <p:nvSpPr>
          <p:cNvPr id="7" name="TextBox 7"/>
          <p:cNvSpPr txBox="1"/>
          <p:nvPr/>
        </p:nvSpPr>
        <p:spPr>
          <a:xfrm>
            <a:off x="51539" y="6411119"/>
            <a:ext cx="17776762"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Noto Serif Display"/>
                <a:ea typeface="Noto Serif Display"/>
                <a:cs typeface="Noto Serif Display"/>
                <a:sym typeface="Noto Serif Display"/>
              </a:rPr>
              <a:t>Khả năng tái sử dụng kiến thức chuyên môn: HRL cho phép nắm bắt, tổng quát hóa và tái sử dụng kiến thức, phù hợp với các tình huống kiểm thử lại thực tế.</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57</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a:ea typeface="Bryndan Write"/>
                <a:cs typeface="Bryndan Write"/>
                <a:sym typeface="Bryndan Write"/>
              </a:rPr>
              <a:t>THANK YOU</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819851" y="1161430"/>
            <a:ext cx="11119523" cy="1005205"/>
          </a:xfrm>
          <a:prstGeom prst="rect">
            <a:avLst/>
          </a:prstGeom>
        </p:spPr>
        <p:txBody>
          <a:bodyPr lIns="0" tIns="0" rIns="0" bIns="0" rtlCol="0" anchor="t">
            <a:spAutoFit/>
          </a:bodyPr>
          <a:lstStyle/>
          <a:p>
            <a:pPr algn="l">
              <a:lnSpc>
                <a:spcPts val="8119"/>
              </a:lnSpc>
            </a:pPr>
            <a:r>
              <a:rPr lang="en-US" sz="5799" b="1">
                <a:solidFill>
                  <a:srgbClr val="FFFFFF"/>
                </a:solidFill>
                <a:latin typeface="Canva Sans Bold"/>
                <a:ea typeface="Canva Sans Bold"/>
                <a:cs typeface="Canva Sans Bold"/>
                <a:sym typeface="Canva Sans Bold"/>
              </a:rPr>
              <a:t>Quy trình kiểm thử xâm nhập</a:t>
            </a:r>
          </a:p>
        </p:txBody>
      </p:sp>
      <p:sp>
        <p:nvSpPr>
          <p:cNvPr id="4" name="TextBox 4"/>
          <p:cNvSpPr txBox="1"/>
          <p:nvPr/>
        </p:nvSpPr>
        <p:spPr>
          <a:xfrm>
            <a:off x="1819851" y="199405"/>
            <a:ext cx="7324149" cy="1085849"/>
          </a:xfrm>
          <a:prstGeom prst="rect">
            <a:avLst/>
          </a:prstGeom>
        </p:spPr>
        <p:txBody>
          <a:bodyPr lIns="0" tIns="0" rIns="0" bIns="0" rtlCol="0" anchor="t">
            <a:spAutoFit/>
          </a:bodyPr>
          <a:lstStyle/>
          <a:p>
            <a:pPr marL="0" lvl="0" indent="0" algn="l">
              <a:lnSpc>
                <a:spcPts val="9000"/>
              </a:lnSpc>
            </a:pPr>
            <a:r>
              <a:rPr lang="en-US" sz="6000" b="1">
                <a:solidFill>
                  <a:srgbClr val="02C1C2"/>
                </a:solidFill>
                <a:latin typeface="Canva Sans Bold"/>
                <a:ea typeface="Canva Sans Bold"/>
                <a:cs typeface="Canva Sans Bold"/>
                <a:sym typeface="Canva Sans Bold"/>
              </a:rPr>
              <a:t>TỔNG QUAN</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6</a:t>
            </a:r>
          </a:p>
        </p:txBody>
      </p:sp>
      <p:sp>
        <p:nvSpPr>
          <p:cNvPr id="6" name="Freeform 6"/>
          <p:cNvSpPr/>
          <p:nvPr/>
        </p:nvSpPr>
        <p:spPr>
          <a:xfrm>
            <a:off x="2586521" y="2702678"/>
            <a:ext cx="12155476" cy="6181928"/>
          </a:xfrm>
          <a:custGeom>
            <a:avLst/>
            <a:gdLst/>
            <a:ahLst/>
            <a:cxnLst/>
            <a:rect l="l" t="t" r="r" b="b"/>
            <a:pathLst>
              <a:path w="12155476" h="6181928">
                <a:moveTo>
                  <a:pt x="0" y="0"/>
                </a:moveTo>
                <a:lnTo>
                  <a:pt x="12155476" y="0"/>
                </a:lnTo>
                <a:lnTo>
                  <a:pt x="12155476" y="6181927"/>
                </a:lnTo>
                <a:lnTo>
                  <a:pt x="0" y="6181927"/>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819851" y="199405"/>
            <a:ext cx="7324149" cy="1085849"/>
          </a:xfrm>
          <a:prstGeom prst="rect">
            <a:avLst/>
          </a:prstGeom>
        </p:spPr>
        <p:txBody>
          <a:bodyPr lIns="0" tIns="0" rIns="0" bIns="0" rtlCol="0" anchor="t">
            <a:spAutoFit/>
          </a:bodyPr>
          <a:lstStyle/>
          <a:p>
            <a:pPr marL="0" lvl="0" indent="0" algn="l">
              <a:lnSpc>
                <a:spcPts val="9000"/>
              </a:lnSpc>
            </a:pPr>
            <a:r>
              <a:rPr lang="en-US" sz="6000" b="1" dirty="0">
                <a:solidFill>
                  <a:srgbClr val="02C1C2"/>
                </a:solidFill>
                <a:latin typeface="Canva Sans Bold"/>
                <a:ea typeface="Canva Sans Bold"/>
                <a:cs typeface="Canva Sans Bold"/>
                <a:sym typeface="Canva Sans Bold"/>
              </a:rPr>
              <a:t>TỔNG QUAN</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7</a:t>
            </a:r>
          </a:p>
        </p:txBody>
      </p:sp>
      <p:sp>
        <p:nvSpPr>
          <p:cNvPr id="5" name="Freeform 5"/>
          <p:cNvSpPr/>
          <p:nvPr/>
        </p:nvSpPr>
        <p:spPr>
          <a:xfrm>
            <a:off x="11948535" y="1400476"/>
            <a:ext cx="4916398" cy="2422830"/>
          </a:xfrm>
          <a:custGeom>
            <a:avLst/>
            <a:gdLst/>
            <a:ahLst/>
            <a:cxnLst/>
            <a:rect l="l" t="t" r="r" b="b"/>
            <a:pathLst>
              <a:path w="4916398" h="2422830">
                <a:moveTo>
                  <a:pt x="0" y="0"/>
                </a:moveTo>
                <a:lnTo>
                  <a:pt x="4916398" y="0"/>
                </a:lnTo>
                <a:lnTo>
                  <a:pt x="4916398" y="2422830"/>
                </a:lnTo>
                <a:lnTo>
                  <a:pt x="0" y="2422830"/>
                </a:lnTo>
                <a:lnTo>
                  <a:pt x="0" y="0"/>
                </a:lnTo>
                <a:close/>
              </a:path>
            </a:pathLst>
          </a:custGeom>
          <a:blipFill>
            <a:blip r:embed="rId3"/>
            <a:stretch>
              <a:fillRect t="-8700" r="-2576" b="-8216"/>
            </a:stretch>
          </a:blipFill>
        </p:spPr>
        <p:txBody>
          <a:bodyPr/>
          <a:lstStyle/>
          <a:p>
            <a:endParaRPr lang="en-US"/>
          </a:p>
        </p:txBody>
      </p:sp>
      <p:sp>
        <p:nvSpPr>
          <p:cNvPr id="6" name="Freeform 6"/>
          <p:cNvSpPr/>
          <p:nvPr/>
        </p:nvSpPr>
        <p:spPr>
          <a:xfrm>
            <a:off x="11948535" y="4091953"/>
            <a:ext cx="4909514" cy="2419438"/>
          </a:xfrm>
          <a:custGeom>
            <a:avLst/>
            <a:gdLst/>
            <a:ahLst/>
            <a:cxnLst/>
            <a:rect l="l" t="t" r="r" b="b"/>
            <a:pathLst>
              <a:path w="4909514" h="2419438">
                <a:moveTo>
                  <a:pt x="0" y="0"/>
                </a:moveTo>
                <a:lnTo>
                  <a:pt x="4909515" y="0"/>
                </a:lnTo>
                <a:lnTo>
                  <a:pt x="4909515" y="2419438"/>
                </a:lnTo>
                <a:lnTo>
                  <a:pt x="0" y="2419438"/>
                </a:lnTo>
                <a:lnTo>
                  <a:pt x="0" y="0"/>
                </a:lnTo>
                <a:close/>
              </a:path>
            </a:pathLst>
          </a:custGeom>
          <a:blipFill>
            <a:blip r:embed="rId4"/>
            <a:stretch>
              <a:fillRect t="-7358" r="-503" b="-7358"/>
            </a:stretch>
          </a:blipFill>
        </p:spPr>
        <p:txBody>
          <a:bodyPr/>
          <a:lstStyle/>
          <a:p>
            <a:endParaRPr lang="en-US"/>
          </a:p>
        </p:txBody>
      </p:sp>
      <p:sp>
        <p:nvSpPr>
          <p:cNvPr id="7" name="Freeform 7"/>
          <p:cNvSpPr/>
          <p:nvPr/>
        </p:nvSpPr>
        <p:spPr>
          <a:xfrm>
            <a:off x="11948535" y="6778091"/>
            <a:ext cx="4909514" cy="2419438"/>
          </a:xfrm>
          <a:custGeom>
            <a:avLst/>
            <a:gdLst/>
            <a:ahLst/>
            <a:cxnLst/>
            <a:rect l="l" t="t" r="r" b="b"/>
            <a:pathLst>
              <a:path w="4909514" h="2419438">
                <a:moveTo>
                  <a:pt x="0" y="0"/>
                </a:moveTo>
                <a:lnTo>
                  <a:pt x="4909515" y="0"/>
                </a:lnTo>
                <a:lnTo>
                  <a:pt x="4909515" y="2419438"/>
                </a:lnTo>
                <a:lnTo>
                  <a:pt x="0" y="2419438"/>
                </a:lnTo>
                <a:lnTo>
                  <a:pt x="0" y="0"/>
                </a:lnTo>
                <a:close/>
              </a:path>
            </a:pathLst>
          </a:custGeom>
          <a:blipFill>
            <a:blip r:embed="rId5"/>
            <a:stretch>
              <a:fillRect t="-7071" b="-7071"/>
            </a:stretch>
          </a:blipFill>
        </p:spPr>
        <p:txBody>
          <a:bodyPr/>
          <a:lstStyle/>
          <a:p>
            <a:endParaRPr lang="en-US"/>
          </a:p>
        </p:txBody>
      </p:sp>
      <p:sp>
        <p:nvSpPr>
          <p:cNvPr id="8" name="TextBox 8"/>
          <p:cNvSpPr txBox="1"/>
          <p:nvPr/>
        </p:nvSpPr>
        <p:spPr>
          <a:xfrm>
            <a:off x="1028700" y="3630625"/>
            <a:ext cx="9883675" cy="588016"/>
          </a:xfrm>
          <a:prstGeom prst="rect">
            <a:avLst/>
          </a:prstGeom>
        </p:spPr>
        <p:txBody>
          <a:bodyPr lIns="0" tIns="0" rIns="0" bIns="0" rtlCol="0" anchor="t">
            <a:spAutoFit/>
          </a:bodyPr>
          <a:lstStyle/>
          <a:p>
            <a:pPr algn="l">
              <a:lnSpc>
                <a:spcPts val="4400"/>
              </a:lnSpc>
            </a:pPr>
            <a:r>
              <a:rPr lang="en-US" sz="4400" b="1" dirty="0">
                <a:solidFill>
                  <a:srgbClr val="FFFFFF"/>
                </a:solidFill>
                <a:latin typeface="Canva Sans Bold"/>
                <a:ea typeface="Canva Sans Bold"/>
                <a:cs typeface="Canva Sans Bold"/>
                <a:sym typeface="Canva Sans Bold"/>
              </a:rPr>
              <a:t>CÁC CÔNG CỤ KIỂM THỬ TỰ ĐỘNG</a:t>
            </a:r>
          </a:p>
        </p:txBody>
      </p:sp>
      <p:sp>
        <p:nvSpPr>
          <p:cNvPr id="9" name="TextBox 9"/>
          <p:cNvSpPr txBox="1"/>
          <p:nvPr/>
        </p:nvSpPr>
        <p:spPr>
          <a:xfrm>
            <a:off x="1225218" y="4578685"/>
            <a:ext cx="9490639" cy="1944323"/>
          </a:xfrm>
          <a:prstGeom prst="rect">
            <a:avLst/>
          </a:prstGeom>
        </p:spPr>
        <p:txBody>
          <a:bodyPr lIns="0" tIns="0" rIns="0" bIns="0" rtlCol="0" anchor="t">
            <a:spAutoFit/>
          </a:bodyPr>
          <a:lstStyle/>
          <a:p>
            <a:pPr algn="l">
              <a:lnSpc>
                <a:spcPts val="5182"/>
              </a:lnSpc>
            </a:pPr>
            <a:r>
              <a:rPr lang="en-US" sz="3701" dirty="0">
                <a:solidFill>
                  <a:srgbClr val="FFFFFF"/>
                </a:solidFill>
                <a:latin typeface="Canva Sans"/>
                <a:ea typeface="Canva Sans"/>
                <a:cs typeface="Canva Sans"/>
                <a:sym typeface="Canva Sans"/>
              </a:rPr>
              <a:t>Pentest  </a:t>
            </a:r>
            <a:r>
              <a:rPr lang="en-US" sz="3701" dirty="0" err="1">
                <a:solidFill>
                  <a:srgbClr val="FFFFFF"/>
                </a:solidFill>
                <a:latin typeface="Canva Sans"/>
                <a:ea typeface="Canva Sans"/>
                <a:cs typeface="Canva Sans"/>
                <a:sym typeface="Canva Sans"/>
              </a:rPr>
              <a:t>tiến</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thêm</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một</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bước</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nữa</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bằng</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cách</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kết</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hợp</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sử</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dụng</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các</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công</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cụ</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bảo</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mật</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tự</a:t>
            </a:r>
            <a:r>
              <a:rPr lang="en-US" sz="3701" dirty="0">
                <a:solidFill>
                  <a:srgbClr val="FFFFFF"/>
                </a:solidFill>
                <a:latin typeface="Canva Sans"/>
                <a:ea typeface="Canva Sans"/>
                <a:cs typeface="Canva Sans"/>
                <a:sym typeface="Canva Sans"/>
              </a:rPr>
              <a:t> </a:t>
            </a:r>
            <a:r>
              <a:rPr lang="en-US" sz="3701" dirty="0" err="1">
                <a:solidFill>
                  <a:srgbClr val="FFFFFF"/>
                </a:solidFill>
                <a:latin typeface="Canva Sans"/>
                <a:ea typeface="Canva Sans"/>
                <a:cs typeface="Canva Sans"/>
                <a:sym typeface="Canva Sans"/>
              </a:rPr>
              <a:t>động</a:t>
            </a:r>
            <a:r>
              <a:rPr lang="en-US" sz="3701" dirty="0">
                <a:solidFill>
                  <a:srgbClr val="FFFFFF"/>
                </a:solidFill>
                <a:latin typeface="Canva Sans"/>
                <a:ea typeface="Canva Sans"/>
                <a:cs typeface="Canva Sans"/>
                <a:sym typeface="Canva Sans"/>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4368844" y="3288374"/>
            <a:ext cx="0" cy="6843109"/>
          </a:xfrm>
          <a:prstGeom prst="line">
            <a:avLst/>
          </a:prstGeom>
          <a:ln w="9525" cap="rnd">
            <a:solidFill>
              <a:srgbClr val="151019"/>
            </a:solidFill>
            <a:prstDash val="solid"/>
            <a:headEnd type="none" w="sm" len="sm"/>
            <a:tailEnd type="none" w="sm" len="sm"/>
          </a:ln>
        </p:spPr>
        <p:txBody>
          <a:bodyPr/>
          <a:lstStyle/>
          <a:p>
            <a:endParaRPr lang="en-US"/>
          </a:p>
        </p:txBody>
      </p:sp>
      <p:sp>
        <p:nvSpPr>
          <p:cNvPr id="4" name="AutoShape 4"/>
          <p:cNvSpPr/>
          <p:nvPr/>
        </p:nvSpPr>
        <p:spPr>
          <a:xfrm>
            <a:off x="0" y="3443891"/>
            <a:ext cx="18246628" cy="0"/>
          </a:xfrm>
          <a:prstGeom prst="line">
            <a:avLst/>
          </a:prstGeom>
          <a:ln w="9525" cap="rnd">
            <a:solidFill>
              <a:srgbClr val="151019"/>
            </a:solidFill>
            <a:prstDash val="solid"/>
            <a:headEnd type="none" w="sm" len="sm"/>
            <a:tailEnd type="none" w="sm" len="sm"/>
          </a:ln>
        </p:spPr>
        <p:txBody>
          <a:bodyPr/>
          <a:lstStyle/>
          <a:p>
            <a:endParaRPr lang="en-US"/>
          </a:p>
        </p:txBody>
      </p:sp>
      <p:sp>
        <p:nvSpPr>
          <p:cNvPr id="5" name="AutoShape 5"/>
          <p:cNvSpPr/>
          <p:nvPr/>
        </p:nvSpPr>
        <p:spPr>
          <a:xfrm rot="5400000">
            <a:off x="5243715" y="7053476"/>
            <a:ext cx="7228694" cy="0"/>
          </a:xfrm>
          <a:prstGeom prst="line">
            <a:avLst/>
          </a:prstGeom>
          <a:ln w="9525" cap="rnd">
            <a:solidFill>
              <a:srgbClr val="151019"/>
            </a:solidFill>
            <a:prstDash val="solid"/>
            <a:headEnd type="none" w="sm" len="sm"/>
            <a:tailEnd type="none" w="sm" len="sm"/>
          </a:ln>
        </p:spPr>
        <p:txBody>
          <a:bodyPr/>
          <a:lstStyle/>
          <a:p>
            <a:endParaRPr lang="en-US"/>
          </a:p>
        </p:txBody>
      </p:sp>
      <p:sp>
        <p:nvSpPr>
          <p:cNvPr id="6" name="AutoShape 6"/>
          <p:cNvSpPr/>
          <p:nvPr/>
        </p:nvSpPr>
        <p:spPr>
          <a:xfrm rot="5400000">
            <a:off x="10172548" y="6860683"/>
            <a:ext cx="6843109" cy="0"/>
          </a:xfrm>
          <a:prstGeom prst="line">
            <a:avLst/>
          </a:prstGeom>
          <a:ln w="9525" cap="rnd">
            <a:solidFill>
              <a:srgbClr val="151019"/>
            </a:solidFill>
            <a:prstDash val="solid"/>
            <a:headEnd type="none" w="sm" len="sm"/>
            <a:tailEnd type="none" w="sm" len="sm"/>
          </a:ln>
        </p:spPr>
        <p:txBody>
          <a:bodyPr/>
          <a:lstStyle/>
          <a:p>
            <a:endParaRPr lang="en-US"/>
          </a:p>
        </p:txBody>
      </p:sp>
      <p:sp>
        <p:nvSpPr>
          <p:cNvPr id="7" name="Freeform 7"/>
          <p:cNvSpPr/>
          <p:nvPr/>
        </p:nvSpPr>
        <p:spPr>
          <a:xfrm>
            <a:off x="1576749" y="4610215"/>
            <a:ext cx="1133535" cy="1649323"/>
          </a:xfrm>
          <a:custGeom>
            <a:avLst/>
            <a:gdLst/>
            <a:ahLst/>
            <a:cxnLst/>
            <a:rect l="l" t="t" r="r" b="b"/>
            <a:pathLst>
              <a:path w="1133535" h="1649323">
                <a:moveTo>
                  <a:pt x="0" y="0"/>
                </a:moveTo>
                <a:lnTo>
                  <a:pt x="1133535" y="0"/>
                </a:lnTo>
                <a:lnTo>
                  <a:pt x="1133535" y="1649323"/>
                </a:lnTo>
                <a:lnTo>
                  <a:pt x="0" y="1649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94400" y="7051705"/>
            <a:ext cx="4098231" cy="1136650"/>
          </a:xfrm>
          <a:prstGeom prst="rect">
            <a:avLst/>
          </a:prstGeom>
        </p:spPr>
        <p:txBody>
          <a:bodyPr lIns="0" tIns="0" rIns="0" bIns="0" rtlCol="0" anchor="t">
            <a:spAutoFit/>
          </a:bodyPr>
          <a:lstStyle/>
          <a:p>
            <a:pPr algn="ctr">
              <a:lnSpc>
                <a:spcPts val="4550"/>
              </a:lnSpc>
            </a:pPr>
            <a:r>
              <a:rPr lang="en-US" sz="3500" b="1">
                <a:solidFill>
                  <a:srgbClr val="FFFFFF"/>
                </a:solidFill>
                <a:latin typeface="Montserrat Classic Bold"/>
                <a:ea typeface="Montserrat Classic Bold"/>
                <a:cs typeface="Montserrat Classic Bold"/>
                <a:sym typeface="Montserrat Classic Bold"/>
              </a:rPr>
              <a:t>Reinforcement Learning</a:t>
            </a:r>
          </a:p>
        </p:txBody>
      </p:sp>
      <p:sp>
        <p:nvSpPr>
          <p:cNvPr id="9" name="Freeform 9"/>
          <p:cNvSpPr/>
          <p:nvPr/>
        </p:nvSpPr>
        <p:spPr>
          <a:xfrm>
            <a:off x="10646456" y="4740650"/>
            <a:ext cx="1159253" cy="1416864"/>
          </a:xfrm>
          <a:custGeom>
            <a:avLst/>
            <a:gdLst/>
            <a:ahLst/>
            <a:cxnLst/>
            <a:rect l="l" t="t" r="r" b="b"/>
            <a:pathLst>
              <a:path w="1159253" h="1416864">
                <a:moveTo>
                  <a:pt x="0" y="0"/>
                </a:moveTo>
                <a:lnTo>
                  <a:pt x="1159253" y="0"/>
                </a:lnTo>
                <a:lnTo>
                  <a:pt x="1159253" y="1416864"/>
                </a:lnTo>
                <a:lnTo>
                  <a:pt x="0" y="1416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9004187" y="6978650"/>
            <a:ext cx="4443791" cy="1708150"/>
          </a:xfrm>
          <a:prstGeom prst="rect">
            <a:avLst/>
          </a:prstGeom>
        </p:spPr>
        <p:txBody>
          <a:bodyPr lIns="0" tIns="0" rIns="0" bIns="0" rtlCol="0" anchor="t">
            <a:spAutoFit/>
          </a:bodyPr>
          <a:lstStyle/>
          <a:p>
            <a:pPr marL="0" lvl="0" indent="0" algn="ctr">
              <a:lnSpc>
                <a:spcPts val="4550"/>
              </a:lnSpc>
            </a:pPr>
            <a:r>
              <a:rPr lang="en-US" sz="3500" b="1">
                <a:solidFill>
                  <a:srgbClr val="FFFFFF"/>
                </a:solidFill>
                <a:latin typeface="Montserrat Classic Bold"/>
                <a:ea typeface="Montserrat Classic Bold"/>
                <a:cs typeface="Montserrat Classic Bold"/>
                <a:sym typeface="Montserrat Classic Bold"/>
              </a:rPr>
              <a:t>Hierarchical Reinforcement Learning</a:t>
            </a:r>
          </a:p>
        </p:txBody>
      </p:sp>
      <p:sp>
        <p:nvSpPr>
          <p:cNvPr id="11" name="Freeform 11"/>
          <p:cNvSpPr/>
          <p:nvPr/>
        </p:nvSpPr>
        <p:spPr>
          <a:xfrm>
            <a:off x="5881988" y="4740650"/>
            <a:ext cx="1462931" cy="1388454"/>
          </a:xfrm>
          <a:custGeom>
            <a:avLst/>
            <a:gdLst/>
            <a:ahLst/>
            <a:cxnLst/>
            <a:rect l="l" t="t" r="r" b="b"/>
            <a:pathLst>
              <a:path w="1462931" h="1388454">
                <a:moveTo>
                  <a:pt x="0" y="0"/>
                </a:moveTo>
                <a:lnTo>
                  <a:pt x="1462931" y="0"/>
                </a:lnTo>
                <a:lnTo>
                  <a:pt x="1462931" y="1388454"/>
                </a:lnTo>
                <a:lnTo>
                  <a:pt x="0" y="1388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4926879" y="7051705"/>
            <a:ext cx="3373149" cy="1136650"/>
          </a:xfrm>
          <a:prstGeom prst="rect">
            <a:avLst/>
          </a:prstGeom>
        </p:spPr>
        <p:txBody>
          <a:bodyPr lIns="0" tIns="0" rIns="0" bIns="0" rtlCol="0" anchor="t">
            <a:spAutoFit/>
          </a:bodyPr>
          <a:lstStyle/>
          <a:p>
            <a:pPr marL="0" lvl="0" indent="0" algn="ctr">
              <a:lnSpc>
                <a:spcPts val="4550"/>
              </a:lnSpc>
            </a:pPr>
            <a:r>
              <a:rPr lang="en-US" sz="3500" b="1">
                <a:solidFill>
                  <a:srgbClr val="FFFFFF"/>
                </a:solidFill>
                <a:latin typeface="Montserrat Classic Bold"/>
                <a:ea typeface="Montserrat Classic Bold"/>
                <a:cs typeface="Montserrat Classic Bold"/>
                <a:sym typeface="Montserrat Classic Bold"/>
              </a:rPr>
              <a:t>Mô hình POMDP </a:t>
            </a:r>
          </a:p>
        </p:txBody>
      </p:sp>
      <p:sp>
        <p:nvSpPr>
          <p:cNvPr id="13" name="Freeform 13"/>
          <p:cNvSpPr/>
          <p:nvPr/>
        </p:nvSpPr>
        <p:spPr>
          <a:xfrm>
            <a:off x="15294568" y="4740650"/>
            <a:ext cx="1239042" cy="1357516"/>
          </a:xfrm>
          <a:custGeom>
            <a:avLst/>
            <a:gdLst/>
            <a:ahLst/>
            <a:cxnLst/>
            <a:rect l="l" t="t" r="r" b="b"/>
            <a:pathLst>
              <a:path w="1239042" h="1357516">
                <a:moveTo>
                  <a:pt x="0" y="0"/>
                </a:moveTo>
                <a:lnTo>
                  <a:pt x="1239042" y="0"/>
                </a:lnTo>
                <a:lnTo>
                  <a:pt x="1239042" y="1357515"/>
                </a:lnTo>
                <a:lnTo>
                  <a:pt x="0" y="13575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TextBox 14"/>
          <p:cNvSpPr txBox="1"/>
          <p:nvPr/>
        </p:nvSpPr>
        <p:spPr>
          <a:xfrm>
            <a:off x="14227515" y="7073930"/>
            <a:ext cx="3373149" cy="565150"/>
          </a:xfrm>
          <a:prstGeom prst="rect">
            <a:avLst/>
          </a:prstGeom>
        </p:spPr>
        <p:txBody>
          <a:bodyPr lIns="0" tIns="0" rIns="0" bIns="0" rtlCol="0" anchor="t">
            <a:spAutoFit/>
          </a:bodyPr>
          <a:lstStyle/>
          <a:p>
            <a:pPr marL="0" lvl="0" indent="0" algn="ctr">
              <a:lnSpc>
                <a:spcPts val="4550"/>
              </a:lnSpc>
            </a:pPr>
            <a:r>
              <a:rPr lang="en-US" sz="3500" b="1">
                <a:solidFill>
                  <a:srgbClr val="FFFFFF"/>
                </a:solidFill>
                <a:latin typeface="Montserrat Classic Bold"/>
                <a:ea typeface="Montserrat Classic Bold"/>
                <a:cs typeface="Montserrat Classic Bold"/>
                <a:sym typeface="Montserrat Classic Bold"/>
              </a:rPr>
              <a:t>IAPTF-Prep</a:t>
            </a: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a:t>
            </a:r>
          </a:p>
        </p:txBody>
      </p:sp>
      <p:sp>
        <p:nvSpPr>
          <p:cNvPr id="16" name="TextBox 16"/>
          <p:cNvSpPr txBox="1"/>
          <p:nvPr/>
        </p:nvSpPr>
        <p:spPr>
          <a:xfrm>
            <a:off x="3234780" y="1143000"/>
            <a:ext cx="11818439" cy="1040137"/>
          </a:xfrm>
          <a:prstGeom prst="rect">
            <a:avLst/>
          </a:prstGeom>
        </p:spPr>
        <p:txBody>
          <a:bodyPr lIns="0" tIns="0" rIns="0" bIns="0" rtlCol="0" anchor="t">
            <a:spAutoFit/>
          </a:bodyPr>
          <a:lstStyle/>
          <a:p>
            <a:pPr marL="0" lvl="0" indent="0" algn="l">
              <a:lnSpc>
                <a:spcPts val="7980"/>
              </a:lnSpc>
            </a:pPr>
            <a:r>
              <a:rPr lang="en-US" sz="7600" b="1">
                <a:solidFill>
                  <a:srgbClr val="02C1C2"/>
                </a:solidFill>
                <a:latin typeface="Noto Sans Bold"/>
                <a:ea typeface="Noto Sans Bold"/>
                <a:cs typeface="Noto Sans Bold"/>
                <a:sym typeface="Noto Sans Bold"/>
              </a:rPr>
              <a:t>II. Mục tiêu nghiên cứu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9144000" y="3387665"/>
            <a:ext cx="8629650" cy="4898501"/>
            <a:chOff x="0" y="0"/>
            <a:chExt cx="2272830" cy="1290140"/>
          </a:xfrm>
        </p:grpSpPr>
        <p:sp>
          <p:nvSpPr>
            <p:cNvPr id="4" name="Freeform 4"/>
            <p:cNvSpPr/>
            <p:nvPr/>
          </p:nvSpPr>
          <p:spPr>
            <a:xfrm>
              <a:off x="0" y="0"/>
              <a:ext cx="2272830" cy="1290140"/>
            </a:xfrm>
            <a:custGeom>
              <a:avLst/>
              <a:gdLst/>
              <a:ahLst/>
              <a:cxnLst/>
              <a:rect l="l" t="t" r="r" b="b"/>
              <a:pathLst>
                <a:path w="2272830" h="1290140">
                  <a:moveTo>
                    <a:pt x="0" y="0"/>
                  </a:moveTo>
                  <a:lnTo>
                    <a:pt x="2272830" y="0"/>
                  </a:lnTo>
                  <a:lnTo>
                    <a:pt x="2272830" y="1290140"/>
                  </a:lnTo>
                  <a:lnTo>
                    <a:pt x="0" y="1290140"/>
                  </a:lnTo>
                  <a:close/>
                </a:path>
              </a:pathLst>
            </a:custGeom>
            <a:solidFill>
              <a:srgbClr val="27242B"/>
            </a:solidFill>
          </p:spPr>
          <p:txBody>
            <a:bodyPr/>
            <a:lstStyle/>
            <a:p>
              <a:endParaRPr lang="en-US"/>
            </a:p>
          </p:txBody>
        </p:sp>
        <p:sp>
          <p:nvSpPr>
            <p:cNvPr id="5" name="TextBox 5"/>
            <p:cNvSpPr txBox="1"/>
            <p:nvPr/>
          </p:nvSpPr>
          <p:spPr>
            <a:xfrm>
              <a:off x="0" y="-104775"/>
              <a:ext cx="2272830" cy="1394915"/>
            </a:xfrm>
            <a:prstGeom prst="rect">
              <a:avLst/>
            </a:prstGeom>
          </p:spPr>
          <p:txBody>
            <a:bodyPr lIns="50800" tIns="50800" rIns="50800" bIns="50800" rtlCol="0" anchor="ctr"/>
            <a:lstStyle/>
            <a:p>
              <a:pPr algn="ctr">
                <a:lnSpc>
                  <a:spcPts val="3150"/>
                </a:lnSpc>
              </a:pPr>
              <a:endParaRPr/>
            </a:p>
          </p:txBody>
        </p:sp>
      </p:grpSp>
      <p:grpSp>
        <p:nvGrpSpPr>
          <p:cNvPr id="6" name="Group 6"/>
          <p:cNvGrpSpPr/>
          <p:nvPr/>
        </p:nvGrpSpPr>
        <p:grpSpPr>
          <a:xfrm>
            <a:off x="9144000" y="3252355"/>
            <a:ext cx="8629650" cy="4898501"/>
            <a:chOff x="0" y="0"/>
            <a:chExt cx="11506200" cy="6531335"/>
          </a:xfrm>
        </p:grpSpPr>
        <p:pic>
          <p:nvPicPr>
            <p:cNvPr id="7" name="Picture 7"/>
            <p:cNvPicPr>
              <a:picLocks noChangeAspect="1"/>
            </p:cNvPicPr>
            <p:nvPr/>
          </p:nvPicPr>
          <p:blipFill>
            <a:blip r:embed="rId3"/>
            <a:srcRect l="3865" r="3865"/>
            <a:stretch>
              <a:fillRect/>
            </a:stretch>
          </p:blipFill>
          <p:spPr>
            <a:xfrm>
              <a:off x="0" y="0"/>
              <a:ext cx="11506200" cy="6531335"/>
            </a:xfrm>
            <a:prstGeom prst="rect">
              <a:avLst/>
            </a:prstGeom>
          </p:spPr>
        </p:pic>
      </p:grpSp>
      <p:sp>
        <p:nvSpPr>
          <p:cNvPr id="8" name="TextBox 8"/>
          <p:cNvSpPr txBox="1"/>
          <p:nvPr/>
        </p:nvSpPr>
        <p:spPr>
          <a:xfrm>
            <a:off x="291679" y="348926"/>
            <a:ext cx="11818439" cy="1040137"/>
          </a:xfrm>
          <a:prstGeom prst="rect">
            <a:avLst/>
          </a:prstGeom>
        </p:spPr>
        <p:txBody>
          <a:bodyPr lIns="0" tIns="0" rIns="0" bIns="0" rtlCol="0" anchor="t">
            <a:spAutoFit/>
          </a:bodyPr>
          <a:lstStyle/>
          <a:p>
            <a:pPr marL="0" lvl="0" indent="0" algn="l">
              <a:lnSpc>
                <a:spcPts val="7980"/>
              </a:lnSpc>
            </a:pPr>
            <a:r>
              <a:rPr lang="en-US" sz="7600" b="1">
                <a:solidFill>
                  <a:srgbClr val="02C1C2"/>
                </a:solidFill>
                <a:latin typeface="Canva Sans Bold"/>
                <a:ea typeface="Canva Sans Bold"/>
                <a:cs typeface="Canva Sans Bold"/>
                <a:sym typeface="Canva Sans Bold"/>
              </a:rPr>
              <a:t>II. Mục tiêu nghiên cứu</a:t>
            </a:r>
          </a:p>
        </p:txBody>
      </p:sp>
      <p:sp>
        <p:nvSpPr>
          <p:cNvPr id="9" name="TextBox 9"/>
          <p:cNvSpPr txBox="1"/>
          <p:nvPr/>
        </p:nvSpPr>
        <p:spPr>
          <a:xfrm>
            <a:off x="608930" y="3320990"/>
            <a:ext cx="7867846" cy="3580766"/>
          </a:xfrm>
          <a:prstGeom prst="rect">
            <a:avLst/>
          </a:prstGeom>
        </p:spPr>
        <p:txBody>
          <a:bodyPr lIns="0" tIns="0" rIns="0" bIns="0" rtlCol="0" anchor="t">
            <a:spAutoFit/>
          </a:bodyPr>
          <a:lstStyle/>
          <a:p>
            <a:pPr marL="0" lvl="0" indent="0" algn="l">
              <a:lnSpc>
                <a:spcPts val="4759"/>
              </a:lnSpc>
            </a:pPr>
            <a:r>
              <a:rPr lang="en-US" sz="3399">
                <a:solidFill>
                  <a:srgbClr val="FFFFFF"/>
                </a:solidFill>
                <a:latin typeface="Canva Sans"/>
                <a:ea typeface="Canva Sans"/>
                <a:cs typeface="Canva Sans"/>
                <a:sym typeface="Canva Sans"/>
              </a:rPr>
              <a:t>Reinforcement Learning là một lĩnh vực con của học máy, trong đó một tác nhân (agent) học cách hành động trong một môi trường (environment)  để tối đa hóa phần thưởng (reward) nhận được.</a:t>
            </a:r>
          </a:p>
        </p:txBody>
      </p:sp>
      <p:sp>
        <p:nvSpPr>
          <p:cNvPr id="10" name="TextBox 10"/>
          <p:cNvSpPr txBox="1"/>
          <p:nvPr/>
        </p:nvSpPr>
        <p:spPr>
          <a:xfrm>
            <a:off x="291679" y="1950387"/>
            <a:ext cx="7793215" cy="613410"/>
          </a:xfrm>
          <a:prstGeom prst="rect">
            <a:avLst/>
          </a:prstGeom>
        </p:spPr>
        <p:txBody>
          <a:bodyPr lIns="0" tIns="0" rIns="0" bIns="0" rtlCol="0" anchor="t">
            <a:spAutoFit/>
          </a:bodyPr>
          <a:lstStyle/>
          <a:p>
            <a:pPr algn="l">
              <a:lnSpc>
                <a:spcPts val="5039"/>
              </a:lnSpc>
            </a:pPr>
            <a:r>
              <a:rPr lang="en-US" sz="3599" b="1">
                <a:solidFill>
                  <a:srgbClr val="02C1C2"/>
                </a:solidFill>
                <a:latin typeface="Canva Sans Bold"/>
                <a:ea typeface="Canva Sans Bold"/>
                <a:cs typeface="Canva Sans Bold"/>
                <a:sym typeface="Canva Sans Bold"/>
              </a:rPr>
              <a:t>1. Reinforcement Learning</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3265</Words>
  <Application>Microsoft Office PowerPoint</Application>
  <PresentationFormat>Custom</PresentationFormat>
  <Paragraphs>353</Paragraphs>
  <Slides>58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58</vt:i4>
      </vt:variant>
    </vt:vector>
  </HeadingPairs>
  <TitlesOfParts>
    <vt:vector size="73" baseType="lpstr">
      <vt:lpstr>Calibri</vt:lpstr>
      <vt:lpstr>Arial</vt:lpstr>
      <vt:lpstr>Times New Roman</vt:lpstr>
      <vt:lpstr>Canva Sans Bold</vt:lpstr>
      <vt:lpstr>DejaVu Serif Bold</vt:lpstr>
      <vt:lpstr>Noto Serif Display</vt:lpstr>
      <vt:lpstr>Times New Roman Bold</vt:lpstr>
      <vt:lpstr>Canva Sans</vt:lpstr>
      <vt:lpstr>Bryndan Write</vt:lpstr>
      <vt:lpstr>Noto Sans Bold</vt:lpstr>
      <vt:lpstr>Open Sans Bold</vt:lpstr>
      <vt:lpstr>Noto Serif Display Bold</vt:lpstr>
      <vt:lpstr>Canva Sans Italics</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NT140- Đồ án </dc:title>
  <cp:lastModifiedBy>Từ Chí Kiên</cp:lastModifiedBy>
  <cp:revision>8</cp:revision>
  <dcterms:created xsi:type="dcterms:W3CDTF">2006-08-16T00:00:00Z</dcterms:created>
  <dcterms:modified xsi:type="dcterms:W3CDTF">2025-01-11T13:34:41Z</dcterms:modified>
  <dc:identifier>DAGZOTOV1eI</dc:identifier>
</cp:coreProperties>
</file>